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86" r:id="rId3"/>
    <p:sldId id="289" r:id="rId4"/>
    <p:sldId id="287" r:id="rId5"/>
    <p:sldId id="288" r:id="rId6"/>
    <p:sldId id="291" r:id="rId7"/>
    <p:sldId id="295" r:id="rId8"/>
    <p:sldId id="296" r:id="rId9"/>
    <p:sldId id="297" r:id="rId10"/>
    <p:sldId id="302" r:id="rId11"/>
    <p:sldId id="298" r:id="rId12"/>
    <p:sldId id="299" r:id="rId13"/>
    <p:sldId id="300" r:id="rId14"/>
    <p:sldId id="301" r:id="rId15"/>
    <p:sldId id="303" r:id="rId16"/>
    <p:sldId id="292" r:id="rId17"/>
    <p:sldId id="293" r:id="rId18"/>
  </p:sldIdLst>
  <p:sldSz cx="6858000" cy="5143500"/>
  <p:notesSz cx="6858000" cy="9144000"/>
  <p:embeddedFontLst>
    <p:embeddedFont>
      <p:font typeface="等线" panose="02010600030101010101" pitchFamily="2" charset="-122"/>
      <p:regular r:id="rId20"/>
      <p:bold r:id="rId21"/>
    </p:embeddedFont>
    <p:embeddedFont>
      <p:font typeface="Calibri" panose="020F0502020204030204" pitchFamily="34" charset="0"/>
      <p:regular r:id="rId22"/>
      <p:bold r:id="rId23"/>
      <p:italic r:id="rId24"/>
      <p:boldItalic r:id="rId25"/>
    </p:embeddedFont>
    <p:embeddedFont>
      <p:font typeface="Consolas" panose="020B0609020204030204" pitchFamily="49" charset="0"/>
      <p:regular r:id="rId26"/>
      <p:bold r:id="rId27"/>
      <p:italic r:id="rId28"/>
      <p:boldItalic r:id="rId29"/>
    </p:embeddedFont>
    <p:embeddedFont>
      <p:font typeface="Earth" panose="020B0500000000000000"/>
      <p:regular r:id="rId30"/>
    </p:embeddedFont>
    <p:embeddedFont>
      <p:font typeface="Segoe UI Black" panose="020B0A02040204020203" pitchFamily="34" charset="0"/>
      <p:bold r:id="rId31"/>
      <p:boldItalic r:id="rId32"/>
    </p:embeddedFont>
    <p:embeddedFont>
      <p:font typeface="Watford DB"/>
      <p:regular r:id="rId33"/>
    </p:embeddedFont>
    <p:embeddedFont>
      <p:font typeface="黑体" panose="02010609060101010101" pitchFamily="49" charset="-122"/>
      <p:regular r:id="rId34"/>
    </p:embeddedFont>
    <p:embeddedFont>
      <p:font typeface="华文琥珀" panose="02010800040101010101" pitchFamily="2" charset="-122"/>
      <p:regular r:id="rId35"/>
    </p:embeddedFont>
    <p:embeddedFont>
      <p:font typeface="楷体" panose="02010609060101010101" pitchFamily="49" charset="-122"/>
      <p:regular r:id="rId36"/>
    </p:embeddedFont>
    <p:embeddedFont>
      <p:font typeface="幼圆" panose="02010509060101010101" pitchFamily="49" charset="-122"/>
      <p:regular r:id="rId37"/>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21" autoAdjust="0"/>
    <p:restoredTop sz="89269" autoAdjust="0"/>
  </p:normalViewPr>
  <p:slideViewPr>
    <p:cSldViewPr snapToGrid="0">
      <p:cViewPr varScale="1">
        <p:scale>
          <a:sx n="105" d="100"/>
          <a:sy n="105" d="100"/>
        </p:scale>
        <p:origin x="254" y="62"/>
      </p:cViewPr>
      <p:guideLst>
        <p:guide orient="horz" pos="1620"/>
        <p:guide pos="216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viewProps" Target="viewProps.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37FD7A-F41B-4FED-8E35-F78DB9F4D037}" type="datetimeFigureOut">
              <a:rPr lang="zh-CN" altLang="en-US" smtClean="0"/>
              <a:pPr/>
              <a:t>2020/12/22</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537CBA-0E44-4282-A4F0-C3BCC1A4C2D1}" type="slidenum">
              <a:rPr lang="zh-CN" altLang="en-US" smtClean="0"/>
              <a:pPr/>
              <a:t>‹#›</a:t>
            </a:fld>
            <a:endParaRPr lang="zh-CN" altLang="en-US"/>
          </a:p>
        </p:txBody>
      </p:sp>
    </p:spTree>
    <p:extLst>
      <p:ext uri="{BB962C8B-B14F-4D97-AF65-F5344CB8AC3E}">
        <p14:creationId xmlns:p14="http://schemas.microsoft.com/office/powerpoint/2010/main" val="1365836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dirty="0"/>
              <a:t>大家好，我们的选题是</a:t>
            </a:r>
            <a:r>
              <a:rPr lang="en-US" altLang="zh-CN" dirty="0"/>
              <a:t>CCF</a:t>
            </a:r>
            <a:r>
              <a:rPr lang="zh-CN" altLang="en-US" dirty="0"/>
              <a:t>大赛中题目：“非结构化商业文本信息中心隐私信息识别“</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1</a:t>
            </a:fld>
            <a:endParaRPr lang="zh-CN" altLang="en-US"/>
          </a:p>
        </p:txBody>
      </p:sp>
    </p:spTree>
    <p:extLst>
      <p:ext uri="{BB962C8B-B14F-4D97-AF65-F5344CB8AC3E}">
        <p14:creationId xmlns:p14="http://schemas.microsoft.com/office/powerpoint/2010/main" val="19909618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sz="1200" dirty="0">
                <a:effectLst/>
                <a:ea typeface="等线" panose="02010600030101010101" pitchFamily="2" charset="-122"/>
                <a:cs typeface="Times New Roman" panose="02020603050405020304" pitchFamily="18" charset="0"/>
              </a:rPr>
              <a:t>如对于「药」，并无法获得「药」作为</a:t>
            </a:r>
            <a:r>
              <a:rPr lang="en-US" altLang="zh-CN" sz="1200" dirty="0">
                <a:effectLst/>
                <a:ea typeface="等线" panose="02010600030101010101" pitchFamily="2" charset="-122"/>
                <a:cs typeface="Times New Roman" panose="02020603050405020304" pitchFamily="18" charset="0"/>
              </a:rPr>
              <a:t>Insider</a:t>
            </a:r>
            <a:r>
              <a:rPr lang="zh-CN" altLang="en-US" sz="1200" dirty="0">
                <a:effectLst/>
                <a:ea typeface="等线" panose="02010600030101010101" pitchFamily="2" charset="-122"/>
                <a:cs typeface="Times New Roman" panose="02020603050405020304" pitchFamily="18" charset="0"/>
              </a:rPr>
              <a:t>的「人和药店」信息，只有「店」才可以获得这个信息</a:t>
            </a:r>
            <a:r>
              <a:rPr lang="en-US" altLang="zh-CN" sz="1200" dirty="0">
                <a:effectLst/>
                <a:ea typeface="等线" panose="02010600030101010101" pitchFamily="2" charset="-122"/>
                <a:cs typeface="Times New Roman" panose="02020603050405020304" pitchFamily="18" charset="0"/>
              </a:rPr>
              <a:t>;</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10</a:t>
            </a:fld>
            <a:endParaRPr lang="zh-CN" altLang="en-US"/>
          </a:p>
        </p:txBody>
      </p:sp>
    </p:spTree>
    <p:extLst>
      <p:ext uri="{BB962C8B-B14F-4D97-AF65-F5344CB8AC3E}">
        <p14:creationId xmlns:p14="http://schemas.microsoft.com/office/powerpoint/2010/main" val="162618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sz="1200" dirty="0">
                <a:effectLst/>
                <a:ea typeface="等线" panose="02010600030101010101" pitchFamily="2" charset="-122"/>
                <a:cs typeface="Times New Roman" panose="02020603050405020304" pitchFamily="18" charset="0"/>
              </a:rPr>
              <a:t>如对于「药」，并无法获得「药」作为</a:t>
            </a:r>
            <a:r>
              <a:rPr lang="en-US" altLang="zh-CN" sz="1200" dirty="0">
                <a:effectLst/>
                <a:ea typeface="等线" panose="02010600030101010101" pitchFamily="2" charset="-122"/>
                <a:cs typeface="Times New Roman" panose="02020603050405020304" pitchFamily="18" charset="0"/>
              </a:rPr>
              <a:t>Insider</a:t>
            </a:r>
            <a:r>
              <a:rPr lang="zh-CN" altLang="en-US" sz="1200" dirty="0">
                <a:effectLst/>
                <a:ea typeface="等线" panose="02010600030101010101" pitchFamily="2" charset="-122"/>
                <a:cs typeface="Times New Roman" panose="02020603050405020304" pitchFamily="18" charset="0"/>
              </a:rPr>
              <a:t>的「人和药店」信息，只有「店」才可以获得这个信息</a:t>
            </a:r>
            <a:r>
              <a:rPr lang="en-US" altLang="zh-CN" sz="1200" dirty="0">
                <a:effectLst/>
                <a:ea typeface="等线" panose="02010600030101010101" pitchFamily="2" charset="-122"/>
                <a:cs typeface="Times New Roman" panose="02020603050405020304" pitchFamily="18" charset="0"/>
              </a:rPr>
              <a:t>;</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11</a:t>
            </a:fld>
            <a:endParaRPr lang="zh-CN" altLang="en-US"/>
          </a:p>
        </p:txBody>
      </p:sp>
    </p:spTree>
    <p:extLst>
      <p:ext uri="{BB962C8B-B14F-4D97-AF65-F5344CB8AC3E}">
        <p14:creationId xmlns:p14="http://schemas.microsoft.com/office/powerpoint/2010/main" val="298668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sz="1200" dirty="0">
                <a:effectLst/>
                <a:ea typeface="等线" panose="02010600030101010101" pitchFamily="2" charset="-122"/>
                <a:cs typeface="Times New Roman" panose="02020603050405020304" pitchFamily="18" charset="0"/>
              </a:rPr>
              <a:t>如对于「药」，并无法获得「药」作为</a:t>
            </a:r>
            <a:r>
              <a:rPr lang="en-US" altLang="zh-CN" sz="1200" dirty="0">
                <a:effectLst/>
                <a:ea typeface="等线" panose="02010600030101010101" pitchFamily="2" charset="-122"/>
                <a:cs typeface="Times New Roman" panose="02020603050405020304" pitchFamily="18" charset="0"/>
              </a:rPr>
              <a:t>Insider</a:t>
            </a:r>
            <a:r>
              <a:rPr lang="zh-CN" altLang="en-US" sz="1200" dirty="0">
                <a:effectLst/>
                <a:ea typeface="等线" panose="02010600030101010101" pitchFamily="2" charset="-122"/>
                <a:cs typeface="Times New Roman" panose="02020603050405020304" pitchFamily="18" charset="0"/>
              </a:rPr>
              <a:t>的「人和药店」信息，只有「店」才可以获得这个信息</a:t>
            </a:r>
            <a:r>
              <a:rPr lang="en-US" altLang="zh-CN" sz="1200" dirty="0">
                <a:effectLst/>
                <a:ea typeface="等线" panose="02010600030101010101" pitchFamily="2" charset="-122"/>
                <a:cs typeface="Times New Roman" panose="02020603050405020304" pitchFamily="18" charset="0"/>
              </a:rPr>
              <a:t>;</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12</a:t>
            </a:fld>
            <a:endParaRPr lang="zh-CN" altLang="en-US"/>
          </a:p>
        </p:txBody>
      </p:sp>
    </p:spTree>
    <p:extLst>
      <p:ext uri="{BB962C8B-B14F-4D97-AF65-F5344CB8AC3E}">
        <p14:creationId xmlns:p14="http://schemas.microsoft.com/office/powerpoint/2010/main" val="24722256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sz="1200" dirty="0">
                <a:effectLst/>
                <a:ea typeface="等线" panose="02010600030101010101" pitchFamily="2" charset="-122"/>
                <a:cs typeface="Times New Roman" panose="02020603050405020304" pitchFamily="18" charset="0"/>
              </a:rPr>
              <a:t>如对于「药」，并无法获得「药」作为</a:t>
            </a:r>
            <a:r>
              <a:rPr lang="en-US" altLang="zh-CN" sz="1200" dirty="0">
                <a:effectLst/>
                <a:ea typeface="等线" panose="02010600030101010101" pitchFamily="2" charset="-122"/>
                <a:cs typeface="Times New Roman" panose="02020603050405020304" pitchFamily="18" charset="0"/>
              </a:rPr>
              <a:t>Insider</a:t>
            </a:r>
            <a:r>
              <a:rPr lang="zh-CN" altLang="en-US" sz="1200" dirty="0">
                <a:effectLst/>
                <a:ea typeface="等线" panose="02010600030101010101" pitchFamily="2" charset="-122"/>
                <a:cs typeface="Times New Roman" panose="02020603050405020304" pitchFamily="18" charset="0"/>
              </a:rPr>
              <a:t>的「人和药店」信息，只有「店」才可以获得这个信息</a:t>
            </a:r>
            <a:r>
              <a:rPr lang="en-US" altLang="zh-CN" sz="1200" dirty="0">
                <a:effectLst/>
                <a:ea typeface="等线" panose="02010600030101010101" pitchFamily="2" charset="-122"/>
                <a:cs typeface="Times New Roman" panose="02020603050405020304" pitchFamily="18" charset="0"/>
              </a:rPr>
              <a:t>;</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13</a:t>
            </a:fld>
            <a:endParaRPr lang="zh-CN" altLang="en-US"/>
          </a:p>
        </p:txBody>
      </p:sp>
    </p:spTree>
    <p:extLst>
      <p:ext uri="{BB962C8B-B14F-4D97-AF65-F5344CB8AC3E}">
        <p14:creationId xmlns:p14="http://schemas.microsoft.com/office/powerpoint/2010/main" val="27956988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sz="1200" dirty="0">
                <a:effectLst/>
                <a:ea typeface="等线" panose="02010600030101010101" pitchFamily="2" charset="-122"/>
                <a:cs typeface="Times New Roman" panose="02020603050405020304" pitchFamily="18" charset="0"/>
              </a:rPr>
              <a:t>如对于「药」，并无法获得「药」作为</a:t>
            </a:r>
            <a:r>
              <a:rPr lang="en-US" altLang="zh-CN" sz="1200" dirty="0">
                <a:effectLst/>
                <a:ea typeface="等线" panose="02010600030101010101" pitchFamily="2" charset="-122"/>
                <a:cs typeface="Times New Roman" panose="02020603050405020304" pitchFamily="18" charset="0"/>
              </a:rPr>
              <a:t>Insider</a:t>
            </a:r>
            <a:r>
              <a:rPr lang="zh-CN" altLang="en-US" sz="1200" dirty="0">
                <a:effectLst/>
                <a:ea typeface="等线" panose="02010600030101010101" pitchFamily="2" charset="-122"/>
                <a:cs typeface="Times New Roman" panose="02020603050405020304" pitchFamily="18" charset="0"/>
              </a:rPr>
              <a:t>的「人和药店」信息，只有「店」才可以获得这个信息</a:t>
            </a:r>
            <a:r>
              <a:rPr lang="en-US" altLang="zh-CN" sz="1200" dirty="0">
                <a:effectLst/>
                <a:ea typeface="等线" panose="02010600030101010101" pitchFamily="2" charset="-122"/>
                <a:cs typeface="Times New Roman" panose="02020603050405020304" pitchFamily="18" charset="0"/>
              </a:rPr>
              <a:t>;</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14</a:t>
            </a:fld>
            <a:endParaRPr lang="zh-CN" altLang="en-US"/>
          </a:p>
        </p:txBody>
      </p:sp>
    </p:spTree>
    <p:extLst>
      <p:ext uri="{BB962C8B-B14F-4D97-AF65-F5344CB8AC3E}">
        <p14:creationId xmlns:p14="http://schemas.microsoft.com/office/powerpoint/2010/main" val="17721822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sz="1200" dirty="0">
                <a:effectLst/>
                <a:ea typeface="等线" panose="02010600030101010101" pitchFamily="2" charset="-122"/>
                <a:cs typeface="Times New Roman" panose="02020603050405020304" pitchFamily="18" charset="0"/>
              </a:rPr>
              <a:t>如对于「药」，并无法获得「药」作为</a:t>
            </a:r>
            <a:r>
              <a:rPr lang="en-US" altLang="zh-CN" sz="1200" dirty="0">
                <a:effectLst/>
                <a:ea typeface="等线" panose="02010600030101010101" pitchFamily="2" charset="-122"/>
                <a:cs typeface="Times New Roman" panose="02020603050405020304" pitchFamily="18" charset="0"/>
              </a:rPr>
              <a:t>Insider</a:t>
            </a:r>
            <a:r>
              <a:rPr lang="zh-CN" altLang="en-US" sz="1200" dirty="0">
                <a:effectLst/>
                <a:ea typeface="等线" panose="02010600030101010101" pitchFamily="2" charset="-122"/>
                <a:cs typeface="Times New Roman" panose="02020603050405020304" pitchFamily="18" charset="0"/>
              </a:rPr>
              <a:t>的「人和药店」信息，只有「店」才可以获得这个信息</a:t>
            </a:r>
            <a:r>
              <a:rPr lang="en-US" altLang="zh-CN" sz="1200" dirty="0">
                <a:effectLst/>
                <a:ea typeface="等线" panose="02010600030101010101" pitchFamily="2" charset="-122"/>
                <a:cs typeface="Times New Roman" panose="02020603050405020304" pitchFamily="18" charset="0"/>
              </a:rPr>
              <a:t>;</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15</a:t>
            </a:fld>
            <a:endParaRPr lang="zh-CN" altLang="en-US"/>
          </a:p>
        </p:txBody>
      </p:sp>
    </p:spTree>
    <p:extLst>
      <p:ext uri="{BB962C8B-B14F-4D97-AF65-F5344CB8AC3E}">
        <p14:creationId xmlns:p14="http://schemas.microsoft.com/office/powerpoint/2010/main" val="2017361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16</a:t>
            </a:fld>
            <a:endParaRPr lang="zh-CN" altLang="en-US"/>
          </a:p>
        </p:txBody>
      </p:sp>
    </p:spTree>
    <p:extLst>
      <p:ext uri="{BB962C8B-B14F-4D97-AF65-F5344CB8AC3E}">
        <p14:creationId xmlns:p14="http://schemas.microsoft.com/office/powerpoint/2010/main" val="14908787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17</a:t>
            </a:fld>
            <a:endParaRPr lang="zh-CN" altLang="en-US"/>
          </a:p>
        </p:txBody>
      </p:sp>
    </p:spTree>
    <p:extLst>
      <p:ext uri="{BB962C8B-B14F-4D97-AF65-F5344CB8AC3E}">
        <p14:creationId xmlns:p14="http://schemas.microsoft.com/office/powerpoint/2010/main" val="36159573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2</a:t>
            </a:fld>
            <a:endParaRPr lang="zh-CN" altLang="en-US"/>
          </a:p>
        </p:txBody>
      </p:sp>
    </p:spTree>
    <p:extLst>
      <p:ext uri="{BB962C8B-B14F-4D97-AF65-F5344CB8AC3E}">
        <p14:creationId xmlns:p14="http://schemas.microsoft.com/office/powerpoint/2010/main" val="707747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3</a:t>
            </a:fld>
            <a:endParaRPr lang="zh-CN" altLang="en-US"/>
          </a:p>
        </p:txBody>
      </p:sp>
    </p:spTree>
    <p:extLst>
      <p:ext uri="{BB962C8B-B14F-4D97-AF65-F5344CB8AC3E}">
        <p14:creationId xmlns:p14="http://schemas.microsoft.com/office/powerpoint/2010/main" val="2025225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4</a:t>
            </a:fld>
            <a:endParaRPr lang="zh-CN" altLang="en-US"/>
          </a:p>
        </p:txBody>
      </p:sp>
    </p:spTree>
    <p:extLst>
      <p:ext uri="{BB962C8B-B14F-4D97-AF65-F5344CB8AC3E}">
        <p14:creationId xmlns:p14="http://schemas.microsoft.com/office/powerpoint/2010/main" val="24991532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5</a:t>
            </a:fld>
            <a:endParaRPr lang="zh-CN" altLang="en-US"/>
          </a:p>
        </p:txBody>
      </p:sp>
    </p:spTree>
    <p:extLst>
      <p:ext uri="{BB962C8B-B14F-4D97-AF65-F5344CB8AC3E}">
        <p14:creationId xmlns:p14="http://schemas.microsoft.com/office/powerpoint/2010/main" val="2520984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6</a:t>
            </a:fld>
            <a:endParaRPr lang="zh-CN" altLang="en-US"/>
          </a:p>
        </p:txBody>
      </p:sp>
    </p:spTree>
    <p:extLst>
      <p:ext uri="{BB962C8B-B14F-4D97-AF65-F5344CB8AC3E}">
        <p14:creationId xmlns:p14="http://schemas.microsoft.com/office/powerpoint/2010/main" val="1187734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7</a:t>
            </a:fld>
            <a:endParaRPr lang="zh-CN" altLang="en-US"/>
          </a:p>
        </p:txBody>
      </p:sp>
    </p:spTree>
    <p:extLst>
      <p:ext uri="{BB962C8B-B14F-4D97-AF65-F5344CB8AC3E}">
        <p14:creationId xmlns:p14="http://schemas.microsoft.com/office/powerpoint/2010/main" val="6259622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8</a:t>
            </a:fld>
            <a:endParaRPr lang="zh-CN" altLang="en-US"/>
          </a:p>
        </p:txBody>
      </p:sp>
    </p:spTree>
    <p:extLst>
      <p:ext uri="{BB962C8B-B14F-4D97-AF65-F5344CB8AC3E}">
        <p14:creationId xmlns:p14="http://schemas.microsoft.com/office/powerpoint/2010/main" val="2249185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143000" y="685800"/>
            <a:ext cx="4572000" cy="3429000"/>
          </a:xfrm>
        </p:spPr>
      </p:sp>
      <p:sp>
        <p:nvSpPr>
          <p:cNvPr id="3" name="备注占位符 2"/>
          <p:cNvSpPr>
            <a:spLocks noGrp="1"/>
          </p:cNvSpPr>
          <p:nvPr>
            <p:ph type="body" idx="1"/>
          </p:nvPr>
        </p:nvSpPr>
        <p:spPr/>
        <p:txBody>
          <a:bodyPr/>
          <a:lstStyle/>
          <a:p>
            <a:r>
              <a:rPr lang="zh-CN" altLang="en-US" sz="1200" dirty="0">
                <a:effectLst/>
                <a:ea typeface="等线" panose="02010600030101010101" pitchFamily="2" charset="-122"/>
                <a:cs typeface="Times New Roman" panose="02020603050405020304" pitchFamily="18" charset="0"/>
              </a:rPr>
              <a:t>如对于「药」，并无法获得「药」作为</a:t>
            </a:r>
            <a:r>
              <a:rPr lang="en-US" altLang="zh-CN" sz="1200" dirty="0">
                <a:effectLst/>
                <a:ea typeface="等线" panose="02010600030101010101" pitchFamily="2" charset="-122"/>
                <a:cs typeface="Times New Roman" panose="02020603050405020304" pitchFamily="18" charset="0"/>
              </a:rPr>
              <a:t>Insider</a:t>
            </a:r>
            <a:r>
              <a:rPr lang="zh-CN" altLang="en-US" sz="1200" dirty="0">
                <a:effectLst/>
                <a:ea typeface="等线" panose="02010600030101010101" pitchFamily="2" charset="-122"/>
                <a:cs typeface="Times New Roman" panose="02020603050405020304" pitchFamily="18" charset="0"/>
              </a:rPr>
              <a:t>的「人和药店」信息，只有「店」才可以获得这个信息</a:t>
            </a:r>
            <a:r>
              <a:rPr lang="en-US" altLang="zh-CN" sz="1200" dirty="0">
                <a:effectLst/>
                <a:ea typeface="等线" panose="02010600030101010101" pitchFamily="2" charset="-122"/>
                <a:cs typeface="Times New Roman" panose="02020603050405020304" pitchFamily="18" charset="0"/>
              </a:rPr>
              <a:t>;</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9</a:t>
            </a:fld>
            <a:endParaRPr lang="zh-CN" altLang="en-US"/>
          </a:p>
        </p:txBody>
      </p:sp>
    </p:spTree>
    <p:extLst>
      <p:ext uri="{BB962C8B-B14F-4D97-AF65-F5344CB8AC3E}">
        <p14:creationId xmlns:p14="http://schemas.microsoft.com/office/powerpoint/2010/main" val="3517689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514350" y="1597820"/>
            <a:ext cx="5829300" cy="1102519"/>
          </a:xfrm>
        </p:spPr>
        <p:txBody>
          <a:bodyPr/>
          <a:lstStyle/>
          <a:p>
            <a:r>
              <a:rPr lang="zh-CN" altLang="en-US"/>
              <a:t>单击此处编辑母版标题样式</a:t>
            </a:r>
          </a:p>
        </p:txBody>
      </p:sp>
      <p:sp>
        <p:nvSpPr>
          <p:cNvPr id="3" name="副标题 2"/>
          <p:cNvSpPr>
            <a:spLocks noGrp="1"/>
          </p:cNvSpPr>
          <p:nvPr>
            <p:ph type="subTitle" idx="1"/>
          </p:nvPr>
        </p:nvSpPr>
        <p:spPr>
          <a:xfrm>
            <a:off x="1028700" y="2914650"/>
            <a:ext cx="48006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421E9E4D-0BE1-4AAA-A57B-DA425863F4AF}" type="datetimeFigureOut">
              <a:rPr lang="zh-CN" altLang="en-US" smtClean="0"/>
              <a:pPr/>
              <a:t>2020/12/22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815011272"/>
      </p:ext>
    </p:extLst>
  </p:cSld>
  <p:clrMapOvr>
    <a:masterClrMapping/>
  </p:clrMapOvr>
  <p:transition spd="slow">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pPr/>
              <a:t>2020/12/22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3105365753"/>
      </p:ext>
    </p:extLst>
  </p:cSld>
  <p:clrMapOvr>
    <a:masterClrMapping/>
  </p:clrMapOvr>
  <p:transition spd="slow">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4972050" y="154781"/>
            <a:ext cx="1543050" cy="32908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342900" y="154781"/>
            <a:ext cx="4514850" cy="32908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pPr/>
              <a:t>2020/12/22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619847810"/>
      </p:ext>
    </p:extLst>
  </p:cSld>
  <p:clrMapOvr>
    <a:masterClrMapping/>
  </p:clrMapOvr>
  <p:transition spd="slow">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pPr/>
              <a:t>2020/12/22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2180677444"/>
      </p:ext>
    </p:extLst>
  </p:cSld>
  <p:clrMapOvr>
    <a:masterClrMapping/>
  </p:clrMapOvr>
  <p:transition spd="slow">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541735" y="3305176"/>
            <a:ext cx="5829300" cy="1021556"/>
          </a:xfrm>
        </p:spPr>
        <p:txBody>
          <a:bodyPr anchor="t"/>
          <a:lstStyle>
            <a:lvl1pPr algn="l">
              <a:defRPr sz="3000" b="1" cap="all"/>
            </a:lvl1pPr>
          </a:lstStyle>
          <a:p>
            <a:r>
              <a:rPr lang="zh-CN" altLang="en-US"/>
              <a:t>单击此处编辑母版标题样式</a:t>
            </a:r>
          </a:p>
        </p:txBody>
      </p:sp>
      <p:sp>
        <p:nvSpPr>
          <p:cNvPr id="3" name="文本占位符 2"/>
          <p:cNvSpPr>
            <a:spLocks noGrp="1"/>
          </p:cNvSpPr>
          <p:nvPr>
            <p:ph type="body" idx="1"/>
          </p:nvPr>
        </p:nvSpPr>
        <p:spPr>
          <a:xfrm>
            <a:off x="541735" y="2180035"/>
            <a:ext cx="58293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421E9E4D-0BE1-4AAA-A57B-DA425863F4AF}" type="datetimeFigureOut">
              <a:rPr lang="zh-CN" altLang="en-US" smtClean="0"/>
              <a:pPr/>
              <a:t>2020/12/22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1172218166"/>
      </p:ext>
    </p:extLst>
  </p:cSld>
  <p:clrMapOvr>
    <a:masterClrMapping/>
  </p:clrMapOvr>
  <p:transition spd="slow">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342900" y="900113"/>
            <a:ext cx="3028950" cy="2545556"/>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3486150" y="900113"/>
            <a:ext cx="3028950" cy="2545556"/>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21E9E4D-0BE1-4AAA-A57B-DA425863F4AF}" type="datetimeFigureOut">
              <a:rPr lang="zh-CN" altLang="en-US" smtClean="0"/>
              <a:pPr/>
              <a:t>2020/12/22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1051850969"/>
      </p:ext>
    </p:extLst>
  </p:cSld>
  <p:clrMapOvr>
    <a:masterClrMapping/>
  </p:clrMapOvr>
  <p:transition spd="slow">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342900" y="205978"/>
            <a:ext cx="61722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342900" y="1151335"/>
            <a:ext cx="3030141"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p:cNvSpPr>
            <a:spLocks noGrp="1"/>
          </p:cNvSpPr>
          <p:nvPr>
            <p:ph sz="half" idx="2"/>
          </p:nvPr>
        </p:nvSpPr>
        <p:spPr>
          <a:xfrm>
            <a:off x="342900" y="1631156"/>
            <a:ext cx="3030141"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3483770" y="1151335"/>
            <a:ext cx="3031331"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p:cNvSpPr>
            <a:spLocks noGrp="1"/>
          </p:cNvSpPr>
          <p:nvPr>
            <p:ph sz="quarter" idx="4"/>
          </p:nvPr>
        </p:nvSpPr>
        <p:spPr>
          <a:xfrm>
            <a:off x="3483770" y="1631156"/>
            <a:ext cx="3031331"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21E9E4D-0BE1-4AAA-A57B-DA425863F4AF}" type="datetimeFigureOut">
              <a:rPr lang="zh-CN" altLang="en-US" smtClean="0"/>
              <a:pPr/>
              <a:t>2020/12/22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1134861265"/>
      </p:ext>
    </p:extLst>
  </p:cSld>
  <p:clrMapOvr>
    <a:masterClrMapping/>
  </p:clrMapOvr>
  <p:transition spd="slow">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21E9E4D-0BE1-4AAA-A57B-DA425863F4AF}" type="datetimeFigureOut">
              <a:rPr lang="zh-CN" altLang="en-US" smtClean="0"/>
              <a:pPr/>
              <a:t>2020/12/22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2101343882"/>
      </p:ext>
    </p:extLst>
  </p:cSld>
  <p:clrMapOvr>
    <a:masterClrMapping/>
  </p:clrMapOvr>
  <p:transition spd="slow">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21E9E4D-0BE1-4AAA-A57B-DA425863F4AF}" type="datetimeFigureOut">
              <a:rPr lang="zh-CN" altLang="en-US" smtClean="0"/>
              <a:pPr/>
              <a:t>2020/12/22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4293712181"/>
      </p:ext>
    </p:extLst>
  </p:cSld>
  <p:clrMapOvr>
    <a:masterClrMapping/>
  </p:clrMapOvr>
  <p:transition spd="slow">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342901" y="204787"/>
            <a:ext cx="2256235" cy="871538"/>
          </a:xfrm>
        </p:spPr>
        <p:txBody>
          <a:bodyPr anchor="b"/>
          <a:lstStyle>
            <a:lvl1pPr algn="l">
              <a:defRPr sz="1500" b="1"/>
            </a:lvl1pPr>
          </a:lstStyle>
          <a:p>
            <a:r>
              <a:rPr lang="zh-CN" altLang="en-US"/>
              <a:t>单击此处编辑母版标题样式</a:t>
            </a:r>
          </a:p>
        </p:txBody>
      </p:sp>
      <p:sp>
        <p:nvSpPr>
          <p:cNvPr id="3" name="内容占位符 2"/>
          <p:cNvSpPr>
            <a:spLocks noGrp="1"/>
          </p:cNvSpPr>
          <p:nvPr>
            <p:ph idx="1"/>
          </p:nvPr>
        </p:nvSpPr>
        <p:spPr>
          <a:xfrm>
            <a:off x="2681287" y="204789"/>
            <a:ext cx="3833813"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342901" y="1076327"/>
            <a:ext cx="2256235"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21E9E4D-0BE1-4AAA-A57B-DA425863F4AF}" type="datetimeFigureOut">
              <a:rPr lang="zh-CN" altLang="en-US" smtClean="0"/>
              <a:pPr/>
              <a:t>2020/12/22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3217382833"/>
      </p:ext>
    </p:extLst>
  </p:cSld>
  <p:clrMapOvr>
    <a:masterClrMapping/>
  </p:clrMapOvr>
  <p:transition spd="slow">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344216" y="3600450"/>
            <a:ext cx="4114800" cy="425054"/>
          </a:xfrm>
        </p:spPr>
        <p:txBody>
          <a:bodyPr anchor="b"/>
          <a:lstStyle>
            <a:lvl1pPr algn="l">
              <a:defRPr sz="1500" b="1"/>
            </a:lvl1pPr>
          </a:lstStyle>
          <a:p>
            <a:r>
              <a:rPr lang="zh-CN" altLang="en-US"/>
              <a:t>单击此处编辑母版标题样式</a:t>
            </a:r>
          </a:p>
        </p:txBody>
      </p:sp>
      <p:sp>
        <p:nvSpPr>
          <p:cNvPr id="3" name="图片占位符 2"/>
          <p:cNvSpPr>
            <a:spLocks noGrp="1"/>
          </p:cNvSpPr>
          <p:nvPr>
            <p:ph type="pic" idx="1"/>
          </p:nvPr>
        </p:nvSpPr>
        <p:spPr>
          <a:xfrm>
            <a:off x="1344216" y="459581"/>
            <a:ext cx="41148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1344216" y="4025504"/>
            <a:ext cx="41148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21E9E4D-0BE1-4AAA-A57B-DA425863F4AF}" type="datetimeFigureOut">
              <a:rPr lang="zh-CN" altLang="en-US" smtClean="0"/>
              <a:pPr/>
              <a:t>2020/12/22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3634744713"/>
      </p:ext>
    </p:extLst>
  </p:cSld>
  <p:clrMapOvr>
    <a:masterClrMapping/>
  </p:clrMapOvr>
  <p:transition spd="slow">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342900" y="205978"/>
            <a:ext cx="61722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342900" y="1200151"/>
            <a:ext cx="61722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342900" y="4767263"/>
            <a:ext cx="16002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421E9E4D-0BE1-4AAA-A57B-DA425863F4AF}" type="datetimeFigureOut">
              <a:rPr lang="zh-CN" altLang="en-US" smtClean="0"/>
              <a:pPr/>
              <a:t>2020/12/22</a:t>
            </a:fld>
            <a:endParaRPr lang="zh-CN" altLang="en-US"/>
          </a:p>
        </p:txBody>
      </p:sp>
      <p:sp>
        <p:nvSpPr>
          <p:cNvPr id="5" name="页脚占位符 4"/>
          <p:cNvSpPr>
            <a:spLocks noGrp="1"/>
          </p:cNvSpPr>
          <p:nvPr>
            <p:ph type="ftr" sz="quarter" idx="3"/>
          </p:nvPr>
        </p:nvSpPr>
        <p:spPr>
          <a:xfrm>
            <a:off x="2343150" y="4767263"/>
            <a:ext cx="21717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4914900" y="4767263"/>
            <a:ext cx="16002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3989787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ll/>
  </p:transition>
  <p:txStyles>
    <p:titleStyle>
      <a:lvl1pPr algn="ctr" defTabSz="6858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9.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0.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11.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1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1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1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4.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6.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7.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8.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898348" y="3846761"/>
            <a:ext cx="508257" cy="508257"/>
          </a:xfrm>
          <a:prstGeom prst="ellipse">
            <a:avLst/>
          </a:prstGeom>
          <a:solidFill>
            <a:schemeClr val="tx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椭圆 11"/>
          <p:cNvSpPr/>
          <p:nvPr/>
        </p:nvSpPr>
        <p:spPr>
          <a:xfrm>
            <a:off x="1101140" y="1316439"/>
            <a:ext cx="206083" cy="206083"/>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13" name="组合 12"/>
          <p:cNvGrpSpPr/>
          <p:nvPr/>
        </p:nvGrpSpPr>
        <p:grpSpPr>
          <a:xfrm>
            <a:off x="2316479" y="4455732"/>
            <a:ext cx="225795" cy="225795"/>
            <a:chOff x="304800" y="673100"/>
            <a:chExt cx="4000500" cy="4000500"/>
          </a:xfrm>
          <a:effectLst>
            <a:outerShdw blurRad="381000" dist="152400" dir="8100000" algn="tr" rotWithShape="0">
              <a:prstClr val="black">
                <a:alpha val="70000"/>
              </a:prstClr>
            </a:outerShdw>
          </a:effectLst>
        </p:grpSpPr>
        <p:sp>
          <p:nvSpPr>
            <p:cNvPr id="14" name="同心圆 1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15" name="椭圆 14"/>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16" name="组合 15"/>
          <p:cNvGrpSpPr/>
          <p:nvPr/>
        </p:nvGrpSpPr>
        <p:grpSpPr>
          <a:xfrm>
            <a:off x="1972739" y="1058476"/>
            <a:ext cx="467927" cy="467927"/>
            <a:chOff x="304800" y="673100"/>
            <a:chExt cx="4000500" cy="4000500"/>
          </a:xfrm>
          <a:effectLst>
            <a:outerShdw blurRad="317500" dist="190500" dir="8100000" algn="tr" rotWithShape="0">
              <a:prstClr val="black">
                <a:alpha val="50000"/>
              </a:prstClr>
            </a:outerShdw>
          </a:effectLst>
        </p:grpSpPr>
        <p:sp>
          <p:nvSpPr>
            <p:cNvPr id="17" name="同心圆 1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18" name="椭圆 1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19" name="组合 18"/>
          <p:cNvGrpSpPr/>
          <p:nvPr/>
        </p:nvGrpSpPr>
        <p:grpSpPr>
          <a:xfrm>
            <a:off x="1597272" y="4448537"/>
            <a:ext cx="164833" cy="164833"/>
            <a:chOff x="304800" y="673100"/>
            <a:chExt cx="4000500" cy="4000500"/>
          </a:xfrm>
          <a:effectLst>
            <a:outerShdw blurRad="381000" dist="152400" dir="8100000" algn="tr" rotWithShape="0">
              <a:prstClr val="black">
                <a:alpha val="70000"/>
              </a:prstClr>
            </a:outerShdw>
          </a:effectLst>
        </p:grpSpPr>
        <p:sp>
          <p:nvSpPr>
            <p:cNvPr id="20" name="同心圆 1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1" name="椭圆 20"/>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22" name="组合 21"/>
          <p:cNvGrpSpPr/>
          <p:nvPr/>
        </p:nvGrpSpPr>
        <p:grpSpPr>
          <a:xfrm>
            <a:off x="387353" y="3322327"/>
            <a:ext cx="215939" cy="215939"/>
            <a:chOff x="304800" y="673100"/>
            <a:chExt cx="4000500" cy="4000500"/>
          </a:xfrm>
          <a:effectLst>
            <a:outerShdw blurRad="381000" dist="152400" dir="8100000" algn="tr" rotWithShape="0">
              <a:prstClr val="black">
                <a:alpha val="70000"/>
              </a:prstClr>
            </a:outerShdw>
          </a:effectLst>
        </p:grpSpPr>
        <p:sp>
          <p:nvSpPr>
            <p:cNvPr id="23" name="同心圆 2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4" name="椭圆 2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25" name="椭圆 24"/>
          <p:cNvSpPr/>
          <p:nvPr/>
        </p:nvSpPr>
        <p:spPr>
          <a:xfrm>
            <a:off x="3026946" y="1114103"/>
            <a:ext cx="206083" cy="206083"/>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 name="椭圆 25"/>
          <p:cNvSpPr/>
          <p:nvPr/>
        </p:nvSpPr>
        <p:spPr>
          <a:xfrm>
            <a:off x="2608418" y="3536881"/>
            <a:ext cx="103042" cy="103042"/>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27" name="组合 26"/>
          <p:cNvGrpSpPr/>
          <p:nvPr/>
        </p:nvGrpSpPr>
        <p:grpSpPr>
          <a:xfrm>
            <a:off x="2960415" y="3940278"/>
            <a:ext cx="339143" cy="339143"/>
            <a:chOff x="304800" y="673100"/>
            <a:chExt cx="4000500" cy="4000500"/>
          </a:xfrm>
          <a:effectLst>
            <a:outerShdw blurRad="317500" dist="1905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29" name="椭圆 2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34" name="组合 33"/>
          <p:cNvGrpSpPr/>
          <p:nvPr/>
        </p:nvGrpSpPr>
        <p:grpSpPr>
          <a:xfrm>
            <a:off x="1372689" y="1926658"/>
            <a:ext cx="4569822" cy="1184053"/>
            <a:chOff x="4304043" y="1286668"/>
            <a:chExt cx="3837944" cy="2757793"/>
          </a:xfrm>
          <a:effectLst>
            <a:outerShdw blurRad="381000" dist="254000" dir="8100000" algn="tr" rotWithShape="0">
              <a:prstClr val="black">
                <a:alpha val="40000"/>
              </a:prstClr>
            </a:outerShdw>
          </a:effectLst>
        </p:grpSpPr>
        <p:sp>
          <p:nvSpPr>
            <p:cNvPr id="36" name="圆角矩形 35"/>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7" name="圆角矩形 36"/>
            <p:cNvSpPr/>
            <p:nvPr/>
          </p:nvSpPr>
          <p:spPr>
            <a:xfrm>
              <a:off x="4351930" y="1373339"/>
              <a:ext cx="376460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grpSp>
      <p:sp>
        <p:nvSpPr>
          <p:cNvPr id="38" name="椭圆 37"/>
          <p:cNvSpPr/>
          <p:nvPr/>
        </p:nvSpPr>
        <p:spPr>
          <a:xfrm>
            <a:off x="304823" y="4344456"/>
            <a:ext cx="284746" cy="284746"/>
          </a:xfrm>
          <a:prstGeom prst="ellipse">
            <a:avLst/>
          </a:prstGeom>
          <a:solidFill>
            <a:schemeClr val="tx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39" name="组合 38"/>
          <p:cNvGrpSpPr/>
          <p:nvPr/>
        </p:nvGrpSpPr>
        <p:grpSpPr>
          <a:xfrm>
            <a:off x="1911351" y="3748127"/>
            <a:ext cx="225795" cy="225795"/>
            <a:chOff x="304800" y="673100"/>
            <a:chExt cx="4000500" cy="4000500"/>
          </a:xfrm>
          <a:effectLst>
            <a:outerShdw blurRad="381000" dist="152400" dir="8100000" algn="tr" rotWithShape="0">
              <a:prstClr val="black">
                <a:alpha val="70000"/>
              </a:prstClr>
            </a:outerShdw>
          </a:effectLst>
        </p:grpSpPr>
        <p:sp>
          <p:nvSpPr>
            <p:cNvPr id="40" name="同心圆 3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41" name="椭圆 40"/>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42" name="组合 41"/>
          <p:cNvGrpSpPr/>
          <p:nvPr/>
        </p:nvGrpSpPr>
        <p:grpSpPr>
          <a:xfrm>
            <a:off x="1824254" y="519149"/>
            <a:ext cx="164833" cy="164833"/>
            <a:chOff x="304800" y="673100"/>
            <a:chExt cx="4000500" cy="4000500"/>
          </a:xfrm>
          <a:effectLst>
            <a:outerShdw blurRad="381000" dist="152400" dir="8100000" algn="tr" rotWithShape="0">
              <a:prstClr val="black">
                <a:alpha val="70000"/>
              </a:prstClr>
            </a:outerShdw>
          </a:effectLst>
        </p:grpSpPr>
        <p:sp>
          <p:nvSpPr>
            <p:cNvPr id="43" name="同心圆 4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44" name="椭圆 4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45" name="组合 44"/>
          <p:cNvGrpSpPr/>
          <p:nvPr/>
        </p:nvGrpSpPr>
        <p:grpSpPr>
          <a:xfrm>
            <a:off x="644588" y="545172"/>
            <a:ext cx="215939" cy="215939"/>
            <a:chOff x="304800" y="673100"/>
            <a:chExt cx="4000500" cy="4000500"/>
          </a:xfrm>
          <a:effectLst>
            <a:outerShdw blurRad="381000" dist="152400" dir="8100000" algn="tr" rotWithShape="0">
              <a:prstClr val="black">
                <a:alpha val="70000"/>
              </a:prstClr>
            </a:outerShdw>
          </a:effectLst>
        </p:grpSpPr>
        <p:sp>
          <p:nvSpPr>
            <p:cNvPr id="46" name="同心圆 4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47" name="椭圆 46"/>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48" name="椭圆 47"/>
          <p:cNvSpPr/>
          <p:nvPr/>
        </p:nvSpPr>
        <p:spPr>
          <a:xfrm>
            <a:off x="1628168" y="847037"/>
            <a:ext cx="103042" cy="103042"/>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49" name="组合 48"/>
          <p:cNvGrpSpPr/>
          <p:nvPr/>
        </p:nvGrpSpPr>
        <p:grpSpPr>
          <a:xfrm>
            <a:off x="299478" y="1171839"/>
            <a:ext cx="545928" cy="545928"/>
            <a:chOff x="304800" y="673100"/>
            <a:chExt cx="4000500" cy="4000500"/>
          </a:xfrm>
          <a:effectLst>
            <a:outerShdw blurRad="317500" dist="1905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51" name="椭圆 5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52" name="组合 51"/>
          <p:cNvGrpSpPr/>
          <p:nvPr/>
        </p:nvGrpSpPr>
        <p:grpSpPr>
          <a:xfrm>
            <a:off x="2628679" y="497775"/>
            <a:ext cx="215939" cy="215939"/>
            <a:chOff x="304800" y="673100"/>
            <a:chExt cx="4000500" cy="4000500"/>
          </a:xfrm>
          <a:effectLst>
            <a:outerShdw blurRad="381000" dist="152400" dir="8100000" algn="tr" rotWithShape="0">
              <a:prstClr val="black">
                <a:alpha val="7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54" name="椭圆 5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55" name="椭圆 54"/>
          <p:cNvSpPr/>
          <p:nvPr/>
        </p:nvSpPr>
        <p:spPr>
          <a:xfrm>
            <a:off x="348329" y="2571750"/>
            <a:ext cx="103042" cy="103042"/>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6" name="TextBox 55"/>
          <p:cNvSpPr txBox="1"/>
          <p:nvPr/>
        </p:nvSpPr>
        <p:spPr>
          <a:xfrm>
            <a:off x="2328479" y="1998177"/>
            <a:ext cx="3591048" cy="830997"/>
          </a:xfrm>
          <a:prstGeom prst="rect">
            <a:avLst/>
          </a:prstGeom>
          <a:noFill/>
        </p:spPr>
        <p:txBody>
          <a:bodyPr wrap="none" rtlCol="0">
            <a:spAutoFit/>
          </a:bodyPr>
          <a:lstStyle/>
          <a:p>
            <a:r>
              <a:rPr lang="zh-CN" altLang="en-US" sz="2400" b="1" dirty="0">
                <a:latin typeface="楷体" panose="02010609060101010101" pitchFamily="49" charset="-122"/>
                <a:ea typeface="楷体" panose="02010609060101010101" pitchFamily="49" charset="-122"/>
              </a:rPr>
              <a:t>非结构化商业文本信息中</a:t>
            </a:r>
            <a:endParaRPr lang="en-US" altLang="zh-CN" sz="2400" b="1" dirty="0">
              <a:latin typeface="楷体" panose="02010609060101010101" pitchFamily="49" charset="-122"/>
              <a:ea typeface="楷体" panose="02010609060101010101" pitchFamily="49" charset="-122"/>
            </a:endParaRPr>
          </a:p>
          <a:p>
            <a:pPr algn="r"/>
            <a:r>
              <a:rPr lang="zh-CN" altLang="en-US" sz="2400" b="1" dirty="0">
                <a:latin typeface="楷体" panose="02010609060101010101" pitchFamily="49" charset="-122"/>
                <a:ea typeface="楷体" panose="02010609060101010101" pitchFamily="49" charset="-122"/>
              </a:rPr>
              <a:t>隐私信息识别</a:t>
            </a:r>
          </a:p>
        </p:txBody>
      </p:sp>
      <p:sp>
        <p:nvSpPr>
          <p:cNvPr id="57" name="TextBox 56"/>
          <p:cNvSpPr txBox="1"/>
          <p:nvPr/>
        </p:nvSpPr>
        <p:spPr>
          <a:xfrm>
            <a:off x="5342898" y="4265156"/>
            <a:ext cx="1426054" cy="738664"/>
          </a:xfrm>
          <a:prstGeom prst="rect">
            <a:avLst/>
          </a:prstGeom>
          <a:noFill/>
        </p:spPr>
        <p:txBody>
          <a:bodyPr wrap="square" rtlCol="0">
            <a:spAutoFit/>
          </a:bodyPr>
          <a:lstStyle/>
          <a:p>
            <a:r>
              <a:rPr lang="en-US" altLang="zh-CN" sz="1200" dirty="0" err="1">
                <a:latin typeface="楷体" panose="02010609060101010101" pitchFamily="49" charset="-122"/>
                <a:ea typeface="楷体" panose="02010609060101010101" pitchFamily="49" charset="-122"/>
              </a:rPr>
              <a:t>HeapOverflow</a:t>
            </a:r>
            <a:r>
              <a:rPr lang="zh-CN" altLang="en-US" sz="1200" dirty="0">
                <a:latin typeface="楷体" panose="02010609060101010101" pitchFamily="49" charset="-122"/>
                <a:ea typeface="楷体" panose="02010609060101010101" pitchFamily="49" charset="-122"/>
              </a:rPr>
              <a:t>组：</a:t>
            </a:r>
            <a:endParaRPr lang="en-US" altLang="zh-CN" sz="1200" dirty="0">
              <a:latin typeface="楷体" panose="02010609060101010101" pitchFamily="49" charset="-122"/>
              <a:ea typeface="楷体" panose="02010609060101010101" pitchFamily="49" charset="-122"/>
            </a:endParaRPr>
          </a:p>
          <a:p>
            <a:pPr algn="r"/>
            <a:endParaRPr lang="en-US" altLang="zh-CN" sz="600" dirty="0">
              <a:latin typeface="楷体" panose="02010609060101010101" pitchFamily="49" charset="-122"/>
              <a:ea typeface="楷体" panose="02010609060101010101" pitchFamily="49" charset="-122"/>
            </a:endParaRPr>
          </a:p>
          <a:p>
            <a:pPr algn="r"/>
            <a:r>
              <a:rPr lang="zh-CN" altLang="en-US" sz="1200" dirty="0">
                <a:latin typeface="楷体" panose="02010609060101010101" pitchFamily="49" charset="-122"/>
                <a:ea typeface="楷体" panose="02010609060101010101" pitchFamily="49" charset="-122"/>
              </a:rPr>
              <a:t>何泽欣</a:t>
            </a:r>
            <a:r>
              <a:rPr lang="en-US" altLang="zh-CN" sz="1200" dirty="0">
                <a:latin typeface="楷体" panose="02010609060101010101" pitchFamily="49" charset="-122"/>
                <a:ea typeface="楷体" panose="02010609060101010101" pitchFamily="49" charset="-122"/>
              </a:rPr>
              <a:t> </a:t>
            </a:r>
            <a:r>
              <a:rPr lang="zh-CN" altLang="en-US" sz="1200" dirty="0">
                <a:latin typeface="楷体" panose="02010609060101010101" pitchFamily="49" charset="-122"/>
                <a:ea typeface="楷体" panose="02010609060101010101" pitchFamily="49" charset="-122"/>
              </a:rPr>
              <a:t>开聚实</a:t>
            </a:r>
            <a:endParaRPr lang="en-US" altLang="zh-CN" sz="1200" dirty="0">
              <a:latin typeface="楷体" panose="02010609060101010101" pitchFamily="49" charset="-122"/>
              <a:ea typeface="楷体" panose="02010609060101010101" pitchFamily="49" charset="-122"/>
            </a:endParaRPr>
          </a:p>
          <a:p>
            <a:pPr algn="r"/>
            <a:r>
              <a:rPr lang="zh-CN" altLang="en-US" sz="1200" dirty="0">
                <a:latin typeface="楷体" panose="02010609060101010101" pitchFamily="49" charset="-122"/>
                <a:ea typeface="楷体" panose="02010609060101010101" pitchFamily="49" charset="-122"/>
              </a:rPr>
              <a:t>李明昕</a:t>
            </a:r>
            <a:r>
              <a:rPr lang="en-US" altLang="zh-CN" sz="1200" dirty="0">
                <a:latin typeface="楷体" panose="02010609060101010101" pitchFamily="49" charset="-122"/>
                <a:ea typeface="楷体" panose="02010609060101010101" pitchFamily="49" charset="-122"/>
              </a:rPr>
              <a:t> </a:t>
            </a:r>
            <a:r>
              <a:rPr lang="zh-CN" altLang="en-US" sz="1200" dirty="0">
                <a:latin typeface="楷体" panose="02010609060101010101" pitchFamily="49" charset="-122"/>
                <a:ea typeface="楷体" panose="02010609060101010101" pitchFamily="49" charset="-122"/>
              </a:rPr>
              <a:t>邓新宇</a:t>
            </a:r>
          </a:p>
        </p:txBody>
      </p:sp>
      <p:grpSp>
        <p:nvGrpSpPr>
          <p:cNvPr id="4" name="组合 3"/>
          <p:cNvGrpSpPr/>
          <p:nvPr/>
        </p:nvGrpSpPr>
        <p:grpSpPr>
          <a:xfrm>
            <a:off x="867731" y="1818949"/>
            <a:ext cx="1402821" cy="1402821"/>
            <a:chOff x="304800" y="673100"/>
            <a:chExt cx="4000500" cy="4000500"/>
          </a:xfrm>
          <a:effectLst>
            <a:outerShdw blurRad="444500" dist="254000" dir="8100000" algn="tr" rotWithShape="0">
              <a:prstClr val="black">
                <a:alpha val="50000"/>
              </a:prstClr>
            </a:outerShdw>
          </a:effectLst>
        </p:grpSpPr>
        <p:sp>
          <p:nvSpPr>
            <p:cNvPr id="5" name="同心圆 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6" name="椭圆 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59" name="TextBox 58"/>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pic>
        <p:nvPicPr>
          <p:cNvPr id="10" name="背景音乐 - 轻快钢琴曲.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3200400" y="5615617"/>
            <a:ext cx="457200" cy="457200"/>
          </a:xfrm>
          <a:prstGeom prst="rect">
            <a:avLst/>
          </a:prstGeom>
        </p:spPr>
      </p:pic>
      <p:pic>
        <p:nvPicPr>
          <p:cNvPr id="32" name="图片 31">
            <a:extLst>
              <a:ext uri="{FF2B5EF4-FFF2-40B4-BE49-F238E27FC236}">
                <a16:creationId xmlns:a16="http://schemas.microsoft.com/office/drawing/2014/main" id="{4F440743-D1FD-461E-9BA6-724C81E5249B}"/>
              </a:ext>
            </a:extLst>
          </p:cNvPr>
          <p:cNvPicPr>
            <a:picLocks noChangeAspect="1"/>
          </p:cNvPicPr>
          <p:nvPr/>
        </p:nvPicPr>
        <p:blipFill>
          <a:blip r:embed="rId6" cstate="print">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600514" y="1825161"/>
            <a:ext cx="2110946" cy="1428335"/>
          </a:xfrm>
          <a:prstGeom prst="rect">
            <a:avLst/>
          </a:prstGeom>
        </p:spPr>
      </p:pic>
      <p:sp>
        <p:nvSpPr>
          <p:cNvPr id="35" name="文本框 34">
            <a:extLst>
              <a:ext uri="{FF2B5EF4-FFF2-40B4-BE49-F238E27FC236}">
                <a16:creationId xmlns:a16="http://schemas.microsoft.com/office/drawing/2014/main" id="{48A64F6B-DD4D-4019-977A-4CE858DD81E3}"/>
              </a:ext>
            </a:extLst>
          </p:cNvPr>
          <p:cNvSpPr txBox="1"/>
          <p:nvPr/>
        </p:nvSpPr>
        <p:spPr>
          <a:xfrm>
            <a:off x="2751762" y="2756225"/>
            <a:ext cx="3207890" cy="276999"/>
          </a:xfrm>
          <a:prstGeom prst="rect">
            <a:avLst/>
          </a:prstGeom>
          <a:noFill/>
        </p:spPr>
        <p:txBody>
          <a:bodyPr wrap="square" rtlCol="0">
            <a:spAutoFit/>
          </a:bodyPr>
          <a:lstStyle/>
          <a:p>
            <a:r>
              <a:rPr lang="en-US" altLang="zh-CN" sz="1200" dirty="0"/>
              <a:t>——CCF</a:t>
            </a:r>
            <a:r>
              <a:rPr lang="zh-CN" altLang="en-US" sz="1200" dirty="0"/>
              <a:t>大数据与智能计算大赛</a:t>
            </a:r>
            <a:r>
              <a:rPr lang="en-US" altLang="zh-CN" sz="1200" dirty="0"/>
              <a:t>8th-2020-472</a:t>
            </a:r>
            <a:endParaRPr lang="zh-CN" altLang="en-US" sz="1200" dirty="0"/>
          </a:p>
        </p:txBody>
      </p:sp>
    </p:spTree>
    <p:extLst>
      <p:ext uri="{BB962C8B-B14F-4D97-AF65-F5344CB8AC3E}">
        <p14:creationId xmlns:p14="http://schemas.microsoft.com/office/powerpoint/2010/main" val="305571886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200"/>
                                  </p:stCondLst>
                                  <p:childTnLst>
                                    <p:set>
                                      <p:cBhvr>
                                        <p:cTn id="6" dur="1" fill="hold">
                                          <p:stCondLst>
                                            <p:cond delay="0"/>
                                          </p:stCondLst>
                                        </p:cTn>
                                        <p:tgtEl>
                                          <p:spTgt spid="11"/>
                                        </p:tgtEl>
                                        <p:attrNameLst>
                                          <p:attrName>style.visibility</p:attrName>
                                        </p:attrNameLst>
                                      </p:cBhvr>
                                      <p:to>
                                        <p:strVal val="visible"/>
                                      </p:to>
                                    </p:set>
                                  </p:childTnLst>
                                </p:cTn>
                              </p:par>
                              <p:par>
                                <p:cTn id="7" presetID="53" presetClass="entr" presetSubtype="16" fill="hold" grpId="1" nodeType="withEffect">
                                  <p:stCondLst>
                                    <p:cond delay="200"/>
                                  </p:stCondLst>
                                  <p:childTnLst>
                                    <p:set>
                                      <p:cBhvr>
                                        <p:cTn id="8" dur="1" fill="hold">
                                          <p:stCondLst>
                                            <p:cond delay="0"/>
                                          </p:stCondLst>
                                        </p:cTn>
                                        <p:tgtEl>
                                          <p:spTgt spid="11"/>
                                        </p:tgtEl>
                                        <p:attrNameLst>
                                          <p:attrName>style.visibility</p:attrName>
                                        </p:attrNameLst>
                                      </p:cBhvr>
                                      <p:to>
                                        <p:strVal val="visible"/>
                                      </p:to>
                                    </p:set>
                                    <p:anim calcmode="lin" valueType="num">
                                      <p:cBhvr>
                                        <p:cTn id="9" dur="500" fill="hold"/>
                                        <p:tgtEl>
                                          <p:spTgt spid="11"/>
                                        </p:tgtEl>
                                        <p:attrNameLst>
                                          <p:attrName>ppt_w</p:attrName>
                                        </p:attrNameLst>
                                      </p:cBhvr>
                                      <p:tavLst>
                                        <p:tav tm="0">
                                          <p:val>
                                            <p:fltVal val="0"/>
                                          </p:val>
                                        </p:tav>
                                        <p:tav tm="100000">
                                          <p:val>
                                            <p:strVal val="#ppt_w"/>
                                          </p:val>
                                        </p:tav>
                                      </p:tavLst>
                                    </p:anim>
                                    <p:anim calcmode="lin" valueType="num">
                                      <p:cBhvr>
                                        <p:cTn id="10" dur="500" fill="hold"/>
                                        <p:tgtEl>
                                          <p:spTgt spid="11"/>
                                        </p:tgtEl>
                                        <p:attrNameLst>
                                          <p:attrName>ppt_h</p:attrName>
                                        </p:attrNameLst>
                                      </p:cBhvr>
                                      <p:tavLst>
                                        <p:tav tm="0">
                                          <p:val>
                                            <p:fltVal val="0"/>
                                          </p:val>
                                        </p:tav>
                                        <p:tav tm="100000">
                                          <p:val>
                                            <p:strVal val="#ppt_h"/>
                                          </p:val>
                                        </p:tav>
                                      </p:tavLst>
                                    </p:anim>
                                    <p:animEffect transition="in" filter="fade">
                                      <p:cBhvr>
                                        <p:cTn id="11" dur="500"/>
                                        <p:tgtEl>
                                          <p:spTgt spid="11"/>
                                        </p:tgtEl>
                                      </p:cBhvr>
                                    </p:animEffect>
                                  </p:childTnLst>
                                </p:cTn>
                              </p:par>
                              <p:par>
                                <p:cTn id="12" presetID="64" presetClass="path" presetSubtype="0" fill="hold" grpId="2" nodeType="withEffect">
                                  <p:stCondLst>
                                    <p:cond delay="200"/>
                                  </p:stCondLst>
                                  <p:childTnLst>
                                    <p:animMotion origin="layout" path="M 8.33333E-7 -7.40741E-7 L 0.05121 -0.31451 " pathEditMode="relative" rAng="0" ptsTypes="AA">
                                      <p:cBhvr>
                                        <p:cTn id="13" dur="500" spd="-100000" fill="hold"/>
                                        <p:tgtEl>
                                          <p:spTgt spid="11"/>
                                        </p:tgtEl>
                                        <p:attrNameLst>
                                          <p:attrName>ppt_x</p:attrName>
                                          <p:attrName>ppt_y</p:attrName>
                                        </p:attrNameLst>
                                      </p:cBhvr>
                                      <p:rCtr x="2552" y="-15741"/>
                                    </p:animMotion>
                                  </p:childTnLst>
                                </p:cTn>
                              </p:par>
                              <p:par>
                                <p:cTn id="14" presetID="1" presetClass="entr" presetSubtype="0" fill="hold" nodeType="withEffect">
                                  <p:stCondLst>
                                    <p:cond delay="600"/>
                                  </p:stCondLst>
                                  <p:childTnLst>
                                    <p:set>
                                      <p:cBhvr>
                                        <p:cTn id="15" dur="1" fill="hold">
                                          <p:stCondLst>
                                            <p:cond delay="0"/>
                                          </p:stCondLst>
                                        </p:cTn>
                                        <p:tgtEl>
                                          <p:spTgt spid="13"/>
                                        </p:tgtEl>
                                        <p:attrNameLst>
                                          <p:attrName>style.visibility</p:attrName>
                                        </p:attrNameLst>
                                      </p:cBhvr>
                                      <p:to>
                                        <p:strVal val="visible"/>
                                      </p:to>
                                    </p:set>
                                  </p:childTnLst>
                                </p:cTn>
                              </p:par>
                              <p:par>
                                <p:cTn id="16" presetID="53" presetClass="entr" presetSubtype="16" fill="hold" nodeType="withEffect">
                                  <p:stCondLst>
                                    <p:cond delay="60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par>
                                <p:cTn id="21" presetID="64" presetClass="path" presetSubtype="0" fill="hold" nodeType="withEffect">
                                  <p:stCondLst>
                                    <p:cond delay="600"/>
                                  </p:stCondLst>
                                  <p:childTnLst>
                                    <p:animMotion origin="layout" path="M 8.33333E-7 -2.59259E-6 L -0.13889 -0.41882 " pathEditMode="relative" rAng="0" ptsTypes="AA">
                                      <p:cBhvr>
                                        <p:cTn id="22" dur="500" spd="-100000" fill="hold"/>
                                        <p:tgtEl>
                                          <p:spTgt spid="13"/>
                                        </p:tgtEl>
                                        <p:attrNameLst>
                                          <p:attrName>ppt_x</p:attrName>
                                          <p:attrName>ppt_y</p:attrName>
                                        </p:attrNameLst>
                                      </p:cBhvr>
                                      <p:rCtr x="-6944" y="-20957"/>
                                    </p:animMotion>
                                  </p:childTnLst>
                                </p:cTn>
                              </p:par>
                              <p:par>
                                <p:cTn id="23" presetID="1" presetClass="entr" presetSubtype="0" fill="hold" nodeType="withEffect">
                                  <p:stCondLst>
                                    <p:cond delay="200"/>
                                  </p:stCondLst>
                                  <p:childTnLst>
                                    <p:set>
                                      <p:cBhvr>
                                        <p:cTn id="24" dur="1" fill="hold">
                                          <p:stCondLst>
                                            <p:cond delay="0"/>
                                          </p:stCondLst>
                                        </p:cTn>
                                        <p:tgtEl>
                                          <p:spTgt spid="19"/>
                                        </p:tgtEl>
                                        <p:attrNameLst>
                                          <p:attrName>style.visibility</p:attrName>
                                        </p:attrNameLst>
                                      </p:cBhvr>
                                      <p:to>
                                        <p:strVal val="visible"/>
                                      </p:to>
                                    </p:set>
                                  </p:childTnLst>
                                </p:cTn>
                              </p:par>
                              <p:par>
                                <p:cTn id="25" presetID="53" presetClass="entr" presetSubtype="16" fill="hold" nodeType="withEffect">
                                  <p:stCondLst>
                                    <p:cond delay="200"/>
                                  </p:stCondLst>
                                  <p:childTnLst>
                                    <p:set>
                                      <p:cBhvr>
                                        <p:cTn id="26" dur="1" fill="hold">
                                          <p:stCondLst>
                                            <p:cond delay="0"/>
                                          </p:stCondLst>
                                        </p:cTn>
                                        <p:tgtEl>
                                          <p:spTgt spid="19"/>
                                        </p:tgtEl>
                                        <p:attrNameLst>
                                          <p:attrName>style.visibility</p:attrName>
                                        </p:attrNameLst>
                                      </p:cBhvr>
                                      <p:to>
                                        <p:strVal val="visible"/>
                                      </p:to>
                                    </p:set>
                                    <p:anim calcmode="lin" valueType="num">
                                      <p:cBhvr>
                                        <p:cTn id="27" dur="500" fill="hold"/>
                                        <p:tgtEl>
                                          <p:spTgt spid="19"/>
                                        </p:tgtEl>
                                        <p:attrNameLst>
                                          <p:attrName>ppt_w</p:attrName>
                                        </p:attrNameLst>
                                      </p:cBhvr>
                                      <p:tavLst>
                                        <p:tav tm="0">
                                          <p:val>
                                            <p:fltVal val="0"/>
                                          </p:val>
                                        </p:tav>
                                        <p:tav tm="100000">
                                          <p:val>
                                            <p:strVal val="#ppt_w"/>
                                          </p:val>
                                        </p:tav>
                                      </p:tavLst>
                                    </p:anim>
                                    <p:anim calcmode="lin" valueType="num">
                                      <p:cBhvr>
                                        <p:cTn id="28" dur="500" fill="hold"/>
                                        <p:tgtEl>
                                          <p:spTgt spid="19"/>
                                        </p:tgtEl>
                                        <p:attrNameLst>
                                          <p:attrName>ppt_h</p:attrName>
                                        </p:attrNameLst>
                                      </p:cBhvr>
                                      <p:tavLst>
                                        <p:tav tm="0">
                                          <p:val>
                                            <p:fltVal val="0"/>
                                          </p:val>
                                        </p:tav>
                                        <p:tav tm="100000">
                                          <p:val>
                                            <p:strVal val="#ppt_h"/>
                                          </p:val>
                                        </p:tav>
                                      </p:tavLst>
                                    </p:anim>
                                    <p:animEffect transition="in" filter="fade">
                                      <p:cBhvr>
                                        <p:cTn id="29" dur="500"/>
                                        <p:tgtEl>
                                          <p:spTgt spid="19"/>
                                        </p:tgtEl>
                                      </p:cBhvr>
                                    </p:animEffect>
                                  </p:childTnLst>
                                </p:cTn>
                              </p:par>
                              <p:par>
                                <p:cTn id="30" presetID="64" presetClass="path" presetSubtype="0" fill="hold" nodeType="withEffect">
                                  <p:stCondLst>
                                    <p:cond delay="200"/>
                                  </p:stCondLst>
                                  <p:childTnLst>
                                    <p:animMotion origin="layout" path="M -3.05556E-6 -1.48148E-6 L -0.0125 -0.41667 " pathEditMode="relative" rAng="0" ptsTypes="AA">
                                      <p:cBhvr>
                                        <p:cTn id="31" dur="500" spd="-100000" fill="hold"/>
                                        <p:tgtEl>
                                          <p:spTgt spid="19"/>
                                        </p:tgtEl>
                                        <p:attrNameLst>
                                          <p:attrName>ppt_x</p:attrName>
                                          <p:attrName>ppt_y</p:attrName>
                                        </p:attrNameLst>
                                      </p:cBhvr>
                                      <p:rCtr x="-625" y="-20833"/>
                                    </p:animMotion>
                                  </p:childTnLst>
                                </p:cTn>
                              </p:par>
                              <p:par>
                                <p:cTn id="32" presetID="1" presetClass="entr" presetSubtype="0" fill="hold" grpId="0" nodeType="withEffect">
                                  <p:stCondLst>
                                    <p:cond delay="600"/>
                                  </p:stCondLst>
                                  <p:childTnLst>
                                    <p:set>
                                      <p:cBhvr>
                                        <p:cTn id="33" dur="1" fill="hold">
                                          <p:stCondLst>
                                            <p:cond delay="0"/>
                                          </p:stCondLst>
                                        </p:cTn>
                                        <p:tgtEl>
                                          <p:spTgt spid="26"/>
                                        </p:tgtEl>
                                        <p:attrNameLst>
                                          <p:attrName>style.visibility</p:attrName>
                                        </p:attrNameLst>
                                      </p:cBhvr>
                                      <p:to>
                                        <p:strVal val="visible"/>
                                      </p:to>
                                    </p:set>
                                  </p:childTnLst>
                                </p:cTn>
                              </p:par>
                              <p:par>
                                <p:cTn id="34" presetID="53" presetClass="entr" presetSubtype="16" fill="hold" grpId="1" nodeType="withEffect">
                                  <p:stCondLst>
                                    <p:cond delay="600"/>
                                  </p:stCondLst>
                                  <p:childTnLst>
                                    <p:set>
                                      <p:cBhvr>
                                        <p:cTn id="35" dur="1" fill="hold">
                                          <p:stCondLst>
                                            <p:cond delay="0"/>
                                          </p:stCondLst>
                                        </p:cTn>
                                        <p:tgtEl>
                                          <p:spTgt spid="26"/>
                                        </p:tgtEl>
                                        <p:attrNameLst>
                                          <p:attrName>style.visibility</p:attrName>
                                        </p:attrNameLst>
                                      </p:cBhvr>
                                      <p:to>
                                        <p:strVal val="visible"/>
                                      </p:to>
                                    </p:set>
                                    <p:anim calcmode="lin" valueType="num">
                                      <p:cBhvr>
                                        <p:cTn id="36" dur="500" fill="hold"/>
                                        <p:tgtEl>
                                          <p:spTgt spid="26"/>
                                        </p:tgtEl>
                                        <p:attrNameLst>
                                          <p:attrName>ppt_w</p:attrName>
                                        </p:attrNameLst>
                                      </p:cBhvr>
                                      <p:tavLst>
                                        <p:tav tm="0">
                                          <p:val>
                                            <p:fltVal val="0"/>
                                          </p:val>
                                        </p:tav>
                                        <p:tav tm="100000">
                                          <p:val>
                                            <p:strVal val="#ppt_w"/>
                                          </p:val>
                                        </p:tav>
                                      </p:tavLst>
                                    </p:anim>
                                    <p:anim calcmode="lin" valueType="num">
                                      <p:cBhvr>
                                        <p:cTn id="37" dur="500" fill="hold"/>
                                        <p:tgtEl>
                                          <p:spTgt spid="26"/>
                                        </p:tgtEl>
                                        <p:attrNameLst>
                                          <p:attrName>ppt_h</p:attrName>
                                        </p:attrNameLst>
                                      </p:cBhvr>
                                      <p:tavLst>
                                        <p:tav tm="0">
                                          <p:val>
                                            <p:fltVal val="0"/>
                                          </p:val>
                                        </p:tav>
                                        <p:tav tm="100000">
                                          <p:val>
                                            <p:strVal val="#ppt_h"/>
                                          </p:val>
                                        </p:tav>
                                      </p:tavLst>
                                    </p:anim>
                                    <p:animEffect transition="in" filter="fade">
                                      <p:cBhvr>
                                        <p:cTn id="38" dur="500"/>
                                        <p:tgtEl>
                                          <p:spTgt spid="26"/>
                                        </p:tgtEl>
                                      </p:cBhvr>
                                    </p:animEffect>
                                  </p:childTnLst>
                                </p:cTn>
                              </p:par>
                              <p:par>
                                <p:cTn id="39" presetID="64" presetClass="path" presetSubtype="0" fill="hold" grpId="2" nodeType="withEffect">
                                  <p:stCondLst>
                                    <p:cond delay="600"/>
                                  </p:stCondLst>
                                  <p:childTnLst>
                                    <p:animMotion origin="layout" path="M -4.44444E-6 -3.45679E-6 L -0.10381 -0.2787 " pathEditMode="relative" rAng="0" ptsTypes="AA">
                                      <p:cBhvr>
                                        <p:cTn id="40" dur="500" spd="-100000" fill="hold"/>
                                        <p:tgtEl>
                                          <p:spTgt spid="26"/>
                                        </p:tgtEl>
                                        <p:attrNameLst>
                                          <p:attrName>ppt_x</p:attrName>
                                          <p:attrName>ppt_y</p:attrName>
                                        </p:attrNameLst>
                                      </p:cBhvr>
                                      <p:rCtr x="-5191" y="-13951"/>
                                    </p:animMotion>
                                  </p:childTnLst>
                                </p:cTn>
                              </p:par>
                              <p:par>
                                <p:cTn id="41" presetID="1" presetClass="entr" presetSubtype="0" fill="hold" nodeType="withEffect">
                                  <p:stCondLst>
                                    <p:cond delay="400"/>
                                  </p:stCondLst>
                                  <p:childTnLst>
                                    <p:set>
                                      <p:cBhvr>
                                        <p:cTn id="42" dur="1" fill="hold">
                                          <p:stCondLst>
                                            <p:cond delay="0"/>
                                          </p:stCondLst>
                                        </p:cTn>
                                        <p:tgtEl>
                                          <p:spTgt spid="27"/>
                                        </p:tgtEl>
                                        <p:attrNameLst>
                                          <p:attrName>style.visibility</p:attrName>
                                        </p:attrNameLst>
                                      </p:cBhvr>
                                      <p:to>
                                        <p:strVal val="visible"/>
                                      </p:to>
                                    </p:set>
                                  </p:childTnLst>
                                </p:cTn>
                              </p:par>
                              <p:par>
                                <p:cTn id="43" presetID="53" presetClass="entr" presetSubtype="16" fill="hold" nodeType="withEffect">
                                  <p:stCondLst>
                                    <p:cond delay="400"/>
                                  </p:stCondLst>
                                  <p:childTnLst>
                                    <p:set>
                                      <p:cBhvr>
                                        <p:cTn id="44" dur="1" fill="hold">
                                          <p:stCondLst>
                                            <p:cond delay="0"/>
                                          </p:stCondLst>
                                        </p:cTn>
                                        <p:tgtEl>
                                          <p:spTgt spid="27"/>
                                        </p:tgtEl>
                                        <p:attrNameLst>
                                          <p:attrName>style.visibility</p:attrName>
                                        </p:attrNameLst>
                                      </p:cBhvr>
                                      <p:to>
                                        <p:strVal val="visible"/>
                                      </p:to>
                                    </p:set>
                                    <p:anim calcmode="lin" valueType="num">
                                      <p:cBhvr>
                                        <p:cTn id="45" dur="500" fill="hold"/>
                                        <p:tgtEl>
                                          <p:spTgt spid="27"/>
                                        </p:tgtEl>
                                        <p:attrNameLst>
                                          <p:attrName>ppt_w</p:attrName>
                                        </p:attrNameLst>
                                      </p:cBhvr>
                                      <p:tavLst>
                                        <p:tav tm="0">
                                          <p:val>
                                            <p:fltVal val="0"/>
                                          </p:val>
                                        </p:tav>
                                        <p:tav tm="100000">
                                          <p:val>
                                            <p:strVal val="#ppt_w"/>
                                          </p:val>
                                        </p:tav>
                                      </p:tavLst>
                                    </p:anim>
                                    <p:anim calcmode="lin" valueType="num">
                                      <p:cBhvr>
                                        <p:cTn id="46" dur="500" fill="hold"/>
                                        <p:tgtEl>
                                          <p:spTgt spid="27"/>
                                        </p:tgtEl>
                                        <p:attrNameLst>
                                          <p:attrName>ppt_h</p:attrName>
                                        </p:attrNameLst>
                                      </p:cBhvr>
                                      <p:tavLst>
                                        <p:tav tm="0">
                                          <p:val>
                                            <p:fltVal val="0"/>
                                          </p:val>
                                        </p:tav>
                                        <p:tav tm="100000">
                                          <p:val>
                                            <p:strVal val="#ppt_h"/>
                                          </p:val>
                                        </p:tav>
                                      </p:tavLst>
                                    </p:anim>
                                    <p:animEffect transition="in" filter="fade">
                                      <p:cBhvr>
                                        <p:cTn id="47" dur="500"/>
                                        <p:tgtEl>
                                          <p:spTgt spid="27"/>
                                        </p:tgtEl>
                                      </p:cBhvr>
                                    </p:animEffect>
                                  </p:childTnLst>
                                </p:cTn>
                              </p:par>
                              <p:par>
                                <p:cTn id="48" presetID="64" presetClass="path" presetSubtype="0" fill="hold" nodeType="withEffect">
                                  <p:stCondLst>
                                    <p:cond delay="400"/>
                                  </p:stCondLst>
                                  <p:childTnLst>
                                    <p:animMotion origin="layout" path="M -2.77778E-6 2.71605E-6 L -0.18993 -0.35895 " pathEditMode="relative" rAng="0" ptsTypes="AA">
                                      <p:cBhvr>
                                        <p:cTn id="49" dur="500" spd="-100000" fill="hold"/>
                                        <p:tgtEl>
                                          <p:spTgt spid="27"/>
                                        </p:tgtEl>
                                        <p:attrNameLst>
                                          <p:attrName>ppt_x</p:attrName>
                                          <p:attrName>ppt_y</p:attrName>
                                        </p:attrNameLst>
                                      </p:cBhvr>
                                      <p:rCtr x="-9497" y="-17963"/>
                                    </p:animMotion>
                                  </p:childTnLst>
                                </p:cTn>
                              </p:par>
                              <p:par>
                                <p:cTn id="50" presetID="1" presetClass="entr" presetSubtype="0" fill="hold" grpId="0" nodeType="withEffect">
                                  <p:stCondLst>
                                    <p:cond delay="200"/>
                                  </p:stCondLst>
                                  <p:childTnLst>
                                    <p:set>
                                      <p:cBhvr>
                                        <p:cTn id="51" dur="1" fill="hold">
                                          <p:stCondLst>
                                            <p:cond delay="0"/>
                                          </p:stCondLst>
                                        </p:cTn>
                                        <p:tgtEl>
                                          <p:spTgt spid="38"/>
                                        </p:tgtEl>
                                        <p:attrNameLst>
                                          <p:attrName>style.visibility</p:attrName>
                                        </p:attrNameLst>
                                      </p:cBhvr>
                                      <p:to>
                                        <p:strVal val="visible"/>
                                      </p:to>
                                    </p:set>
                                  </p:childTnLst>
                                </p:cTn>
                              </p:par>
                              <p:par>
                                <p:cTn id="52" presetID="53" presetClass="entr" presetSubtype="16" fill="hold" grpId="1" nodeType="withEffect">
                                  <p:stCondLst>
                                    <p:cond delay="200"/>
                                  </p:stCondLst>
                                  <p:childTnLst>
                                    <p:set>
                                      <p:cBhvr>
                                        <p:cTn id="53" dur="1" fill="hold">
                                          <p:stCondLst>
                                            <p:cond delay="0"/>
                                          </p:stCondLst>
                                        </p:cTn>
                                        <p:tgtEl>
                                          <p:spTgt spid="38"/>
                                        </p:tgtEl>
                                        <p:attrNameLst>
                                          <p:attrName>style.visibility</p:attrName>
                                        </p:attrNameLst>
                                      </p:cBhvr>
                                      <p:to>
                                        <p:strVal val="visible"/>
                                      </p:to>
                                    </p:set>
                                    <p:anim calcmode="lin" valueType="num">
                                      <p:cBhvr>
                                        <p:cTn id="54" dur="500" fill="hold"/>
                                        <p:tgtEl>
                                          <p:spTgt spid="38"/>
                                        </p:tgtEl>
                                        <p:attrNameLst>
                                          <p:attrName>ppt_w</p:attrName>
                                        </p:attrNameLst>
                                      </p:cBhvr>
                                      <p:tavLst>
                                        <p:tav tm="0">
                                          <p:val>
                                            <p:fltVal val="0"/>
                                          </p:val>
                                        </p:tav>
                                        <p:tav tm="100000">
                                          <p:val>
                                            <p:strVal val="#ppt_w"/>
                                          </p:val>
                                        </p:tav>
                                      </p:tavLst>
                                    </p:anim>
                                    <p:anim calcmode="lin" valueType="num">
                                      <p:cBhvr>
                                        <p:cTn id="55" dur="500" fill="hold"/>
                                        <p:tgtEl>
                                          <p:spTgt spid="38"/>
                                        </p:tgtEl>
                                        <p:attrNameLst>
                                          <p:attrName>ppt_h</p:attrName>
                                        </p:attrNameLst>
                                      </p:cBhvr>
                                      <p:tavLst>
                                        <p:tav tm="0">
                                          <p:val>
                                            <p:fltVal val="0"/>
                                          </p:val>
                                        </p:tav>
                                        <p:tav tm="100000">
                                          <p:val>
                                            <p:strVal val="#ppt_h"/>
                                          </p:val>
                                        </p:tav>
                                      </p:tavLst>
                                    </p:anim>
                                    <p:animEffect transition="in" filter="fade">
                                      <p:cBhvr>
                                        <p:cTn id="56" dur="500"/>
                                        <p:tgtEl>
                                          <p:spTgt spid="38"/>
                                        </p:tgtEl>
                                      </p:cBhvr>
                                    </p:animEffect>
                                  </p:childTnLst>
                                </p:cTn>
                              </p:par>
                              <p:par>
                                <p:cTn id="57" presetID="64" presetClass="path" presetSubtype="0" fill="hold" grpId="2" nodeType="withEffect">
                                  <p:stCondLst>
                                    <p:cond delay="200"/>
                                  </p:stCondLst>
                                  <p:childTnLst>
                                    <p:animMotion origin="layout" path="M -2.77778E-7 2.71605E-6 L 0.1526 -0.4034 " pathEditMode="relative" rAng="0" ptsTypes="AA">
                                      <p:cBhvr>
                                        <p:cTn id="58" dur="500" spd="-100000" fill="hold"/>
                                        <p:tgtEl>
                                          <p:spTgt spid="38"/>
                                        </p:tgtEl>
                                        <p:attrNameLst>
                                          <p:attrName>ppt_x</p:attrName>
                                          <p:attrName>ppt_y</p:attrName>
                                        </p:attrNameLst>
                                      </p:cBhvr>
                                      <p:rCtr x="7622" y="-20185"/>
                                    </p:animMotion>
                                  </p:childTnLst>
                                </p:cTn>
                              </p:par>
                              <p:par>
                                <p:cTn id="59" presetID="1" presetClass="entr" presetSubtype="0" fill="hold" nodeType="withEffect">
                                  <p:stCondLst>
                                    <p:cond delay="0"/>
                                  </p:stCondLst>
                                  <p:childTnLst>
                                    <p:set>
                                      <p:cBhvr>
                                        <p:cTn id="60" dur="1" fill="hold">
                                          <p:stCondLst>
                                            <p:cond delay="0"/>
                                          </p:stCondLst>
                                        </p:cTn>
                                        <p:tgtEl>
                                          <p:spTgt spid="39"/>
                                        </p:tgtEl>
                                        <p:attrNameLst>
                                          <p:attrName>style.visibility</p:attrName>
                                        </p:attrNameLst>
                                      </p:cBhvr>
                                      <p:to>
                                        <p:strVal val="visible"/>
                                      </p:to>
                                    </p:set>
                                  </p:childTnLst>
                                </p:cTn>
                              </p:par>
                              <p:par>
                                <p:cTn id="61" presetID="53" presetClass="entr" presetSubtype="16" fill="hold" nodeType="withEffect">
                                  <p:stCondLst>
                                    <p:cond delay="0"/>
                                  </p:stCondLst>
                                  <p:childTnLst>
                                    <p:set>
                                      <p:cBhvr>
                                        <p:cTn id="62" dur="1" fill="hold">
                                          <p:stCondLst>
                                            <p:cond delay="0"/>
                                          </p:stCondLst>
                                        </p:cTn>
                                        <p:tgtEl>
                                          <p:spTgt spid="39"/>
                                        </p:tgtEl>
                                        <p:attrNameLst>
                                          <p:attrName>style.visibility</p:attrName>
                                        </p:attrNameLst>
                                      </p:cBhvr>
                                      <p:to>
                                        <p:strVal val="visible"/>
                                      </p:to>
                                    </p:set>
                                    <p:anim calcmode="lin" valueType="num">
                                      <p:cBhvr>
                                        <p:cTn id="63" dur="500" fill="hold"/>
                                        <p:tgtEl>
                                          <p:spTgt spid="39"/>
                                        </p:tgtEl>
                                        <p:attrNameLst>
                                          <p:attrName>ppt_w</p:attrName>
                                        </p:attrNameLst>
                                      </p:cBhvr>
                                      <p:tavLst>
                                        <p:tav tm="0">
                                          <p:val>
                                            <p:fltVal val="0"/>
                                          </p:val>
                                        </p:tav>
                                        <p:tav tm="100000">
                                          <p:val>
                                            <p:strVal val="#ppt_w"/>
                                          </p:val>
                                        </p:tav>
                                      </p:tavLst>
                                    </p:anim>
                                    <p:anim calcmode="lin" valueType="num">
                                      <p:cBhvr>
                                        <p:cTn id="64" dur="500" fill="hold"/>
                                        <p:tgtEl>
                                          <p:spTgt spid="39"/>
                                        </p:tgtEl>
                                        <p:attrNameLst>
                                          <p:attrName>ppt_h</p:attrName>
                                        </p:attrNameLst>
                                      </p:cBhvr>
                                      <p:tavLst>
                                        <p:tav tm="0">
                                          <p:val>
                                            <p:fltVal val="0"/>
                                          </p:val>
                                        </p:tav>
                                        <p:tav tm="100000">
                                          <p:val>
                                            <p:strVal val="#ppt_h"/>
                                          </p:val>
                                        </p:tav>
                                      </p:tavLst>
                                    </p:anim>
                                    <p:animEffect transition="in" filter="fade">
                                      <p:cBhvr>
                                        <p:cTn id="65" dur="500"/>
                                        <p:tgtEl>
                                          <p:spTgt spid="39"/>
                                        </p:tgtEl>
                                      </p:cBhvr>
                                    </p:animEffect>
                                  </p:childTnLst>
                                </p:cTn>
                              </p:par>
                              <p:par>
                                <p:cTn id="66" presetID="64" presetClass="path" presetSubtype="0" fill="hold" nodeType="withEffect">
                                  <p:stCondLst>
                                    <p:cond delay="0"/>
                                  </p:stCondLst>
                                  <p:childTnLst>
                                    <p:animMotion origin="layout" path="M -3.61111E-6 3.20988E-6 L -0.05121 -0.27871 " pathEditMode="relative" rAng="0" ptsTypes="AA">
                                      <p:cBhvr>
                                        <p:cTn id="67" dur="500" spd="-100000" fill="hold"/>
                                        <p:tgtEl>
                                          <p:spTgt spid="39"/>
                                        </p:tgtEl>
                                        <p:attrNameLst>
                                          <p:attrName>ppt_x</p:attrName>
                                          <p:attrName>ppt_y</p:attrName>
                                        </p:attrNameLst>
                                      </p:cBhvr>
                                      <p:rCtr x="-2569" y="-13951"/>
                                    </p:animMotion>
                                  </p:childTnLst>
                                </p:cTn>
                              </p:par>
                              <p:par>
                                <p:cTn id="68" presetID="1" presetClass="entr" presetSubtype="0" fill="hold" nodeType="withEffect">
                                  <p:stCondLst>
                                    <p:cond delay="400"/>
                                  </p:stCondLst>
                                  <p:childTnLst>
                                    <p:set>
                                      <p:cBhvr>
                                        <p:cTn id="69" dur="1" fill="hold">
                                          <p:stCondLst>
                                            <p:cond delay="0"/>
                                          </p:stCondLst>
                                        </p:cTn>
                                        <p:tgtEl>
                                          <p:spTgt spid="22"/>
                                        </p:tgtEl>
                                        <p:attrNameLst>
                                          <p:attrName>style.visibility</p:attrName>
                                        </p:attrNameLst>
                                      </p:cBhvr>
                                      <p:to>
                                        <p:strVal val="visible"/>
                                      </p:to>
                                    </p:set>
                                  </p:childTnLst>
                                </p:cTn>
                              </p:par>
                              <p:par>
                                <p:cTn id="70" presetID="53" presetClass="entr" presetSubtype="16" fill="hold" nodeType="withEffect">
                                  <p:stCondLst>
                                    <p:cond delay="400"/>
                                  </p:stCondLst>
                                  <p:childTnLst>
                                    <p:set>
                                      <p:cBhvr>
                                        <p:cTn id="71" dur="1" fill="hold">
                                          <p:stCondLst>
                                            <p:cond delay="0"/>
                                          </p:stCondLst>
                                        </p:cTn>
                                        <p:tgtEl>
                                          <p:spTgt spid="22"/>
                                        </p:tgtEl>
                                        <p:attrNameLst>
                                          <p:attrName>style.visibility</p:attrName>
                                        </p:attrNameLst>
                                      </p:cBhvr>
                                      <p:to>
                                        <p:strVal val="visible"/>
                                      </p:to>
                                    </p:set>
                                    <p:anim calcmode="lin" valueType="num">
                                      <p:cBhvr>
                                        <p:cTn id="72" dur="500" fill="hold"/>
                                        <p:tgtEl>
                                          <p:spTgt spid="22"/>
                                        </p:tgtEl>
                                        <p:attrNameLst>
                                          <p:attrName>ppt_w</p:attrName>
                                        </p:attrNameLst>
                                      </p:cBhvr>
                                      <p:tavLst>
                                        <p:tav tm="0">
                                          <p:val>
                                            <p:fltVal val="0"/>
                                          </p:val>
                                        </p:tav>
                                        <p:tav tm="100000">
                                          <p:val>
                                            <p:strVal val="#ppt_w"/>
                                          </p:val>
                                        </p:tav>
                                      </p:tavLst>
                                    </p:anim>
                                    <p:anim calcmode="lin" valueType="num">
                                      <p:cBhvr>
                                        <p:cTn id="73" dur="500" fill="hold"/>
                                        <p:tgtEl>
                                          <p:spTgt spid="22"/>
                                        </p:tgtEl>
                                        <p:attrNameLst>
                                          <p:attrName>ppt_h</p:attrName>
                                        </p:attrNameLst>
                                      </p:cBhvr>
                                      <p:tavLst>
                                        <p:tav tm="0">
                                          <p:val>
                                            <p:fltVal val="0"/>
                                          </p:val>
                                        </p:tav>
                                        <p:tav tm="100000">
                                          <p:val>
                                            <p:strVal val="#ppt_h"/>
                                          </p:val>
                                        </p:tav>
                                      </p:tavLst>
                                    </p:anim>
                                    <p:animEffect transition="in" filter="fade">
                                      <p:cBhvr>
                                        <p:cTn id="74" dur="500"/>
                                        <p:tgtEl>
                                          <p:spTgt spid="22"/>
                                        </p:tgtEl>
                                      </p:cBhvr>
                                    </p:animEffect>
                                  </p:childTnLst>
                                </p:cTn>
                              </p:par>
                              <p:par>
                                <p:cTn id="75" presetID="64" presetClass="path" presetSubtype="0" fill="hold" nodeType="withEffect">
                                  <p:stCondLst>
                                    <p:cond delay="400"/>
                                  </p:stCondLst>
                                  <p:childTnLst>
                                    <p:animMotion origin="layout" path="M 2.77778E-6 -4.19753E-6 L 0.13021 -0.19259 " pathEditMode="relative" rAng="0" ptsTypes="AA">
                                      <p:cBhvr>
                                        <p:cTn id="76" dur="500" spd="-100000" fill="hold"/>
                                        <p:tgtEl>
                                          <p:spTgt spid="22"/>
                                        </p:tgtEl>
                                        <p:attrNameLst>
                                          <p:attrName>ppt_x</p:attrName>
                                          <p:attrName>ppt_y</p:attrName>
                                        </p:attrNameLst>
                                      </p:cBhvr>
                                      <p:rCtr x="6510" y="-9630"/>
                                    </p:animMotion>
                                  </p:childTnLst>
                                </p:cTn>
                              </p:par>
                              <p:par>
                                <p:cTn id="77" presetID="1" presetClass="entr" presetSubtype="0" fill="hold" grpId="0" nodeType="withEffect">
                                  <p:stCondLst>
                                    <p:cond delay="200"/>
                                  </p:stCondLst>
                                  <p:childTnLst>
                                    <p:set>
                                      <p:cBhvr>
                                        <p:cTn id="78" dur="1" fill="hold">
                                          <p:stCondLst>
                                            <p:cond delay="0"/>
                                          </p:stCondLst>
                                        </p:cTn>
                                        <p:tgtEl>
                                          <p:spTgt spid="55"/>
                                        </p:tgtEl>
                                        <p:attrNameLst>
                                          <p:attrName>style.visibility</p:attrName>
                                        </p:attrNameLst>
                                      </p:cBhvr>
                                      <p:to>
                                        <p:strVal val="visible"/>
                                      </p:to>
                                    </p:set>
                                  </p:childTnLst>
                                </p:cTn>
                              </p:par>
                              <p:par>
                                <p:cTn id="79" presetID="53" presetClass="entr" presetSubtype="16" fill="hold" grpId="1" nodeType="withEffect">
                                  <p:stCondLst>
                                    <p:cond delay="200"/>
                                  </p:stCondLst>
                                  <p:childTnLst>
                                    <p:set>
                                      <p:cBhvr>
                                        <p:cTn id="80" dur="1" fill="hold">
                                          <p:stCondLst>
                                            <p:cond delay="0"/>
                                          </p:stCondLst>
                                        </p:cTn>
                                        <p:tgtEl>
                                          <p:spTgt spid="55"/>
                                        </p:tgtEl>
                                        <p:attrNameLst>
                                          <p:attrName>style.visibility</p:attrName>
                                        </p:attrNameLst>
                                      </p:cBhvr>
                                      <p:to>
                                        <p:strVal val="visible"/>
                                      </p:to>
                                    </p:set>
                                    <p:anim calcmode="lin" valueType="num">
                                      <p:cBhvr>
                                        <p:cTn id="81" dur="500" fill="hold"/>
                                        <p:tgtEl>
                                          <p:spTgt spid="55"/>
                                        </p:tgtEl>
                                        <p:attrNameLst>
                                          <p:attrName>ppt_w</p:attrName>
                                        </p:attrNameLst>
                                      </p:cBhvr>
                                      <p:tavLst>
                                        <p:tav tm="0">
                                          <p:val>
                                            <p:fltVal val="0"/>
                                          </p:val>
                                        </p:tav>
                                        <p:tav tm="100000">
                                          <p:val>
                                            <p:strVal val="#ppt_w"/>
                                          </p:val>
                                        </p:tav>
                                      </p:tavLst>
                                    </p:anim>
                                    <p:anim calcmode="lin" valueType="num">
                                      <p:cBhvr>
                                        <p:cTn id="82" dur="500" fill="hold"/>
                                        <p:tgtEl>
                                          <p:spTgt spid="55"/>
                                        </p:tgtEl>
                                        <p:attrNameLst>
                                          <p:attrName>ppt_h</p:attrName>
                                        </p:attrNameLst>
                                      </p:cBhvr>
                                      <p:tavLst>
                                        <p:tav tm="0">
                                          <p:val>
                                            <p:fltVal val="0"/>
                                          </p:val>
                                        </p:tav>
                                        <p:tav tm="100000">
                                          <p:val>
                                            <p:strVal val="#ppt_h"/>
                                          </p:val>
                                        </p:tav>
                                      </p:tavLst>
                                    </p:anim>
                                    <p:animEffect transition="in" filter="fade">
                                      <p:cBhvr>
                                        <p:cTn id="83" dur="500"/>
                                        <p:tgtEl>
                                          <p:spTgt spid="55"/>
                                        </p:tgtEl>
                                      </p:cBhvr>
                                    </p:animEffect>
                                  </p:childTnLst>
                                </p:cTn>
                              </p:par>
                              <p:par>
                                <p:cTn id="84" presetID="1" presetClass="entr" presetSubtype="0" fill="hold" nodeType="withEffect">
                                  <p:stCondLst>
                                    <p:cond delay="200"/>
                                  </p:stCondLst>
                                  <p:childTnLst>
                                    <p:set>
                                      <p:cBhvr>
                                        <p:cTn id="85" dur="1" fill="hold">
                                          <p:stCondLst>
                                            <p:cond delay="0"/>
                                          </p:stCondLst>
                                        </p:cTn>
                                        <p:tgtEl>
                                          <p:spTgt spid="49"/>
                                        </p:tgtEl>
                                        <p:attrNameLst>
                                          <p:attrName>style.visibility</p:attrName>
                                        </p:attrNameLst>
                                      </p:cBhvr>
                                      <p:to>
                                        <p:strVal val="visible"/>
                                      </p:to>
                                    </p:set>
                                  </p:childTnLst>
                                </p:cTn>
                              </p:par>
                              <p:par>
                                <p:cTn id="86" presetID="53" presetClass="entr" presetSubtype="16" fill="hold" nodeType="withEffect">
                                  <p:stCondLst>
                                    <p:cond delay="200"/>
                                  </p:stCondLst>
                                  <p:childTnLst>
                                    <p:set>
                                      <p:cBhvr>
                                        <p:cTn id="87" dur="1" fill="hold">
                                          <p:stCondLst>
                                            <p:cond delay="0"/>
                                          </p:stCondLst>
                                        </p:cTn>
                                        <p:tgtEl>
                                          <p:spTgt spid="49"/>
                                        </p:tgtEl>
                                        <p:attrNameLst>
                                          <p:attrName>style.visibility</p:attrName>
                                        </p:attrNameLst>
                                      </p:cBhvr>
                                      <p:to>
                                        <p:strVal val="visible"/>
                                      </p:to>
                                    </p:set>
                                    <p:anim calcmode="lin" valueType="num">
                                      <p:cBhvr>
                                        <p:cTn id="88" dur="500" fill="hold"/>
                                        <p:tgtEl>
                                          <p:spTgt spid="49"/>
                                        </p:tgtEl>
                                        <p:attrNameLst>
                                          <p:attrName>ppt_w</p:attrName>
                                        </p:attrNameLst>
                                      </p:cBhvr>
                                      <p:tavLst>
                                        <p:tav tm="0">
                                          <p:val>
                                            <p:fltVal val="0"/>
                                          </p:val>
                                        </p:tav>
                                        <p:tav tm="100000">
                                          <p:val>
                                            <p:strVal val="#ppt_w"/>
                                          </p:val>
                                        </p:tav>
                                      </p:tavLst>
                                    </p:anim>
                                    <p:anim calcmode="lin" valueType="num">
                                      <p:cBhvr>
                                        <p:cTn id="89" dur="500" fill="hold"/>
                                        <p:tgtEl>
                                          <p:spTgt spid="49"/>
                                        </p:tgtEl>
                                        <p:attrNameLst>
                                          <p:attrName>ppt_h</p:attrName>
                                        </p:attrNameLst>
                                      </p:cBhvr>
                                      <p:tavLst>
                                        <p:tav tm="0">
                                          <p:val>
                                            <p:fltVal val="0"/>
                                          </p:val>
                                        </p:tav>
                                        <p:tav tm="100000">
                                          <p:val>
                                            <p:strVal val="#ppt_h"/>
                                          </p:val>
                                        </p:tav>
                                      </p:tavLst>
                                    </p:anim>
                                    <p:animEffect transition="in" filter="fade">
                                      <p:cBhvr>
                                        <p:cTn id="90" dur="500"/>
                                        <p:tgtEl>
                                          <p:spTgt spid="49"/>
                                        </p:tgtEl>
                                      </p:cBhvr>
                                    </p:animEffect>
                                  </p:childTnLst>
                                </p:cTn>
                              </p:par>
                              <p:par>
                                <p:cTn id="91" presetID="42" presetClass="path" presetSubtype="0" fill="hold" nodeType="withEffect">
                                  <p:stCondLst>
                                    <p:cond delay="200"/>
                                  </p:stCondLst>
                                  <p:childTnLst>
                                    <p:animMotion origin="layout" path="M -1.66667E-6 -2.59259E-6 L 0.14375 0.17222 " pathEditMode="relative" rAng="0" ptsTypes="AA">
                                      <p:cBhvr>
                                        <p:cTn id="92" dur="500" spd="-100000" fill="hold"/>
                                        <p:tgtEl>
                                          <p:spTgt spid="49"/>
                                        </p:tgtEl>
                                        <p:attrNameLst>
                                          <p:attrName>ppt_x</p:attrName>
                                          <p:attrName>ppt_y</p:attrName>
                                        </p:attrNameLst>
                                      </p:cBhvr>
                                      <p:rCtr x="7187" y="8611"/>
                                    </p:animMotion>
                                  </p:childTnLst>
                                </p:cTn>
                              </p:par>
                              <p:par>
                                <p:cTn id="93" presetID="1" presetClass="entr" presetSubtype="0" fill="hold" nodeType="withEffect">
                                  <p:stCondLst>
                                    <p:cond delay="600"/>
                                  </p:stCondLst>
                                  <p:childTnLst>
                                    <p:set>
                                      <p:cBhvr>
                                        <p:cTn id="94" dur="1" fill="hold">
                                          <p:stCondLst>
                                            <p:cond delay="0"/>
                                          </p:stCondLst>
                                        </p:cTn>
                                        <p:tgtEl>
                                          <p:spTgt spid="45"/>
                                        </p:tgtEl>
                                        <p:attrNameLst>
                                          <p:attrName>style.visibility</p:attrName>
                                        </p:attrNameLst>
                                      </p:cBhvr>
                                      <p:to>
                                        <p:strVal val="visible"/>
                                      </p:to>
                                    </p:set>
                                  </p:childTnLst>
                                </p:cTn>
                              </p:par>
                              <p:par>
                                <p:cTn id="95" presetID="53" presetClass="entr" presetSubtype="16" fill="hold" nodeType="withEffect">
                                  <p:stCondLst>
                                    <p:cond delay="600"/>
                                  </p:stCondLst>
                                  <p:childTnLst>
                                    <p:set>
                                      <p:cBhvr>
                                        <p:cTn id="96" dur="1" fill="hold">
                                          <p:stCondLst>
                                            <p:cond delay="0"/>
                                          </p:stCondLst>
                                        </p:cTn>
                                        <p:tgtEl>
                                          <p:spTgt spid="45"/>
                                        </p:tgtEl>
                                        <p:attrNameLst>
                                          <p:attrName>style.visibility</p:attrName>
                                        </p:attrNameLst>
                                      </p:cBhvr>
                                      <p:to>
                                        <p:strVal val="visible"/>
                                      </p:to>
                                    </p:set>
                                    <p:anim calcmode="lin" valueType="num">
                                      <p:cBhvr>
                                        <p:cTn id="97" dur="500" fill="hold"/>
                                        <p:tgtEl>
                                          <p:spTgt spid="45"/>
                                        </p:tgtEl>
                                        <p:attrNameLst>
                                          <p:attrName>ppt_w</p:attrName>
                                        </p:attrNameLst>
                                      </p:cBhvr>
                                      <p:tavLst>
                                        <p:tav tm="0">
                                          <p:val>
                                            <p:fltVal val="0"/>
                                          </p:val>
                                        </p:tav>
                                        <p:tav tm="100000">
                                          <p:val>
                                            <p:strVal val="#ppt_w"/>
                                          </p:val>
                                        </p:tav>
                                      </p:tavLst>
                                    </p:anim>
                                    <p:anim calcmode="lin" valueType="num">
                                      <p:cBhvr>
                                        <p:cTn id="98" dur="500" fill="hold"/>
                                        <p:tgtEl>
                                          <p:spTgt spid="45"/>
                                        </p:tgtEl>
                                        <p:attrNameLst>
                                          <p:attrName>ppt_h</p:attrName>
                                        </p:attrNameLst>
                                      </p:cBhvr>
                                      <p:tavLst>
                                        <p:tav tm="0">
                                          <p:val>
                                            <p:fltVal val="0"/>
                                          </p:val>
                                        </p:tav>
                                        <p:tav tm="100000">
                                          <p:val>
                                            <p:strVal val="#ppt_h"/>
                                          </p:val>
                                        </p:tav>
                                      </p:tavLst>
                                    </p:anim>
                                    <p:animEffect transition="in" filter="fade">
                                      <p:cBhvr>
                                        <p:cTn id="99" dur="500"/>
                                        <p:tgtEl>
                                          <p:spTgt spid="45"/>
                                        </p:tgtEl>
                                      </p:cBhvr>
                                    </p:animEffect>
                                  </p:childTnLst>
                                </p:cTn>
                              </p:par>
                              <p:par>
                                <p:cTn id="100" presetID="42" presetClass="path" presetSubtype="0" fill="hold" nodeType="withEffect">
                                  <p:stCondLst>
                                    <p:cond delay="600"/>
                                  </p:stCondLst>
                                  <p:childTnLst>
                                    <p:animMotion origin="layout" path="M 3.88889E-6 -4.81481E-6 L 0.13507 0.28334 " pathEditMode="relative" rAng="0" ptsTypes="AA">
                                      <p:cBhvr>
                                        <p:cTn id="101" dur="500" spd="-100000" fill="hold"/>
                                        <p:tgtEl>
                                          <p:spTgt spid="45"/>
                                        </p:tgtEl>
                                        <p:attrNameLst>
                                          <p:attrName>ppt_x</p:attrName>
                                          <p:attrName>ppt_y</p:attrName>
                                        </p:attrNameLst>
                                      </p:cBhvr>
                                      <p:rCtr x="6753" y="14167"/>
                                    </p:animMotion>
                                  </p:childTnLst>
                                </p:cTn>
                              </p:par>
                              <p:par>
                                <p:cTn id="102" presetID="1" presetClass="entr" presetSubtype="0" fill="hold" grpId="0" nodeType="withEffect">
                                  <p:stCondLst>
                                    <p:cond delay="400"/>
                                  </p:stCondLst>
                                  <p:childTnLst>
                                    <p:set>
                                      <p:cBhvr>
                                        <p:cTn id="103" dur="1" fill="hold">
                                          <p:stCondLst>
                                            <p:cond delay="0"/>
                                          </p:stCondLst>
                                        </p:cTn>
                                        <p:tgtEl>
                                          <p:spTgt spid="12"/>
                                        </p:tgtEl>
                                        <p:attrNameLst>
                                          <p:attrName>style.visibility</p:attrName>
                                        </p:attrNameLst>
                                      </p:cBhvr>
                                      <p:to>
                                        <p:strVal val="visible"/>
                                      </p:to>
                                    </p:set>
                                  </p:childTnLst>
                                </p:cTn>
                              </p:par>
                              <p:par>
                                <p:cTn id="104" presetID="53" presetClass="entr" presetSubtype="16" fill="hold" grpId="1" nodeType="withEffect">
                                  <p:stCondLst>
                                    <p:cond delay="400"/>
                                  </p:stCondLst>
                                  <p:childTnLst>
                                    <p:set>
                                      <p:cBhvr>
                                        <p:cTn id="105" dur="1" fill="hold">
                                          <p:stCondLst>
                                            <p:cond delay="0"/>
                                          </p:stCondLst>
                                        </p:cTn>
                                        <p:tgtEl>
                                          <p:spTgt spid="12"/>
                                        </p:tgtEl>
                                        <p:attrNameLst>
                                          <p:attrName>style.visibility</p:attrName>
                                        </p:attrNameLst>
                                      </p:cBhvr>
                                      <p:to>
                                        <p:strVal val="visible"/>
                                      </p:to>
                                    </p:set>
                                    <p:anim calcmode="lin" valueType="num">
                                      <p:cBhvr>
                                        <p:cTn id="106" dur="500" fill="hold"/>
                                        <p:tgtEl>
                                          <p:spTgt spid="12"/>
                                        </p:tgtEl>
                                        <p:attrNameLst>
                                          <p:attrName>ppt_w</p:attrName>
                                        </p:attrNameLst>
                                      </p:cBhvr>
                                      <p:tavLst>
                                        <p:tav tm="0">
                                          <p:val>
                                            <p:fltVal val="0"/>
                                          </p:val>
                                        </p:tav>
                                        <p:tav tm="100000">
                                          <p:val>
                                            <p:strVal val="#ppt_w"/>
                                          </p:val>
                                        </p:tav>
                                      </p:tavLst>
                                    </p:anim>
                                    <p:anim calcmode="lin" valueType="num">
                                      <p:cBhvr>
                                        <p:cTn id="107" dur="500" fill="hold"/>
                                        <p:tgtEl>
                                          <p:spTgt spid="12"/>
                                        </p:tgtEl>
                                        <p:attrNameLst>
                                          <p:attrName>ppt_h</p:attrName>
                                        </p:attrNameLst>
                                      </p:cBhvr>
                                      <p:tavLst>
                                        <p:tav tm="0">
                                          <p:val>
                                            <p:fltVal val="0"/>
                                          </p:val>
                                        </p:tav>
                                        <p:tav tm="100000">
                                          <p:val>
                                            <p:strVal val="#ppt_h"/>
                                          </p:val>
                                        </p:tav>
                                      </p:tavLst>
                                    </p:anim>
                                    <p:animEffect transition="in" filter="fade">
                                      <p:cBhvr>
                                        <p:cTn id="108" dur="500"/>
                                        <p:tgtEl>
                                          <p:spTgt spid="12"/>
                                        </p:tgtEl>
                                      </p:cBhvr>
                                    </p:animEffect>
                                  </p:childTnLst>
                                </p:cTn>
                              </p:par>
                              <p:par>
                                <p:cTn id="109" presetID="42" presetClass="path" presetSubtype="0" fill="hold" grpId="2" nodeType="withEffect">
                                  <p:stCondLst>
                                    <p:cond delay="400"/>
                                  </p:stCondLst>
                                  <p:childTnLst>
                                    <p:animMotion origin="layout" path="M 8.33333E-7 3.20988E-6 L 0.0625 0.20555 " pathEditMode="relative" rAng="0" ptsTypes="AA">
                                      <p:cBhvr>
                                        <p:cTn id="110" dur="500" spd="-100000" fill="hold"/>
                                        <p:tgtEl>
                                          <p:spTgt spid="12"/>
                                        </p:tgtEl>
                                        <p:attrNameLst>
                                          <p:attrName>ppt_x</p:attrName>
                                          <p:attrName>ppt_y</p:attrName>
                                        </p:attrNameLst>
                                      </p:cBhvr>
                                      <p:rCtr x="3125" y="10278"/>
                                    </p:animMotion>
                                  </p:childTnLst>
                                </p:cTn>
                              </p:par>
                              <p:par>
                                <p:cTn id="111" presetID="1" presetClass="entr" presetSubtype="0" fill="hold" grpId="0" nodeType="withEffect">
                                  <p:stCondLst>
                                    <p:cond delay="200"/>
                                  </p:stCondLst>
                                  <p:childTnLst>
                                    <p:set>
                                      <p:cBhvr>
                                        <p:cTn id="112" dur="1" fill="hold">
                                          <p:stCondLst>
                                            <p:cond delay="0"/>
                                          </p:stCondLst>
                                        </p:cTn>
                                        <p:tgtEl>
                                          <p:spTgt spid="48"/>
                                        </p:tgtEl>
                                        <p:attrNameLst>
                                          <p:attrName>style.visibility</p:attrName>
                                        </p:attrNameLst>
                                      </p:cBhvr>
                                      <p:to>
                                        <p:strVal val="visible"/>
                                      </p:to>
                                    </p:set>
                                  </p:childTnLst>
                                </p:cTn>
                              </p:par>
                              <p:par>
                                <p:cTn id="113" presetID="53" presetClass="entr" presetSubtype="16" fill="hold" grpId="1" nodeType="withEffect">
                                  <p:stCondLst>
                                    <p:cond delay="200"/>
                                  </p:stCondLst>
                                  <p:childTnLst>
                                    <p:set>
                                      <p:cBhvr>
                                        <p:cTn id="114" dur="1" fill="hold">
                                          <p:stCondLst>
                                            <p:cond delay="0"/>
                                          </p:stCondLst>
                                        </p:cTn>
                                        <p:tgtEl>
                                          <p:spTgt spid="48"/>
                                        </p:tgtEl>
                                        <p:attrNameLst>
                                          <p:attrName>style.visibility</p:attrName>
                                        </p:attrNameLst>
                                      </p:cBhvr>
                                      <p:to>
                                        <p:strVal val="visible"/>
                                      </p:to>
                                    </p:set>
                                    <p:anim calcmode="lin" valueType="num">
                                      <p:cBhvr>
                                        <p:cTn id="115" dur="500" fill="hold"/>
                                        <p:tgtEl>
                                          <p:spTgt spid="48"/>
                                        </p:tgtEl>
                                        <p:attrNameLst>
                                          <p:attrName>ppt_w</p:attrName>
                                        </p:attrNameLst>
                                      </p:cBhvr>
                                      <p:tavLst>
                                        <p:tav tm="0">
                                          <p:val>
                                            <p:fltVal val="0"/>
                                          </p:val>
                                        </p:tav>
                                        <p:tav tm="100000">
                                          <p:val>
                                            <p:strVal val="#ppt_w"/>
                                          </p:val>
                                        </p:tav>
                                      </p:tavLst>
                                    </p:anim>
                                    <p:anim calcmode="lin" valueType="num">
                                      <p:cBhvr>
                                        <p:cTn id="116" dur="500" fill="hold"/>
                                        <p:tgtEl>
                                          <p:spTgt spid="48"/>
                                        </p:tgtEl>
                                        <p:attrNameLst>
                                          <p:attrName>ppt_h</p:attrName>
                                        </p:attrNameLst>
                                      </p:cBhvr>
                                      <p:tavLst>
                                        <p:tav tm="0">
                                          <p:val>
                                            <p:fltVal val="0"/>
                                          </p:val>
                                        </p:tav>
                                        <p:tav tm="100000">
                                          <p:val>
                                            <p:strVal val="#ppt_h"/>
                                          </p:val>
                                        </p:tav>
                                      </p:tavLst>
                                    </p:anim>
                                    <p:animEffect transition="in" filter="fade">
                                      <p:cBhvr>
                                        <p:cTn id="117" dur="500"/>
                                        <p:tgtEl>
                                          <p:spTgt spid="48"/>
                                        </p:tgtEl>
                                      </p:cBhvr>
                                    </p:animEffect>
                                  </p:childTnLst>
                                </p:cTn>
                              </p:par>
                              <p:par>
                                <p:cTn id="118" presetID="42" presetClass="path" presetSubtype="0" fill="hold" grpId="2" nodeType="withEffect">
                                  <p:stCondLst>
                                    <p:cond delay="200"/>
                                  </p:stCondLst>
                                  <p:childTnLst>
                                    <p:animMotion origin="layout" path="M -1.66667E-6 0 L -0.01371 0.35 " pathEditMode="relative" rAng="0" ptsTypes="AA">
                                      <p:cBhvr>
                                        <p:cTn id="119" dur="500" spd="-100000" fill="hold"/>
                                        <p:tgtEl>
                                          <p:spTgt spid="48"/>
                                        </p:tgtEl>
                                        <p:attrNameLst>
                                          <p:attrName>ppt_x</p:attrName>
                                          <p:attrName>ppt_y</p:attrName>
                                        </p:attrNameLst>
                                      </p:cBhvr>
                                      <p:rCtr x="-694" y="17500"/>
                                    </p:animMotion>
                                  </p:childTnLst>
                                </p:cTn>
                              </p:par>
                              <p:par>
                                <p:cTn id="120" presetID="35" presetClass="path" presetSubtype="0" fill="hold" grpId="2" nodeType="withEffect">
                                  <p:stCondLst>
                                    <p:cond delay="200"/>
                                  </p:stCondLst>
                                  <p:childTnLst>
                                    <p:animMotion origin="layout" path="M -3.33333E-6 -1.60494E-6 L 0.16875 -0.04074 " pathEditMode="relative" rAng="0" ptsTypes="AA">
                                      <p:cBhvr>
                                        <p:cTn id="121" dur="500" spd="-100000" fill="hold"/>
                                        <p:tgtEl>
                                          <p:spTgt spid="55"/>
                                        </p:tgtEl>
                                        <p:attrNameLst>
                                          <p:attrName>ppt_x</p:attrName>
                                          <p:attrName>ppt_y</p:attrName>
                                        </p:attrNameLst>
                                      </p:cBhvr>
                                      <p:rCtr x="8438" y="-2037"/>
                                    </p:animMotion>
                                  </p:childTnLst>
                                </p:cTn>
                              </p:par>
                              <p:par>
                                <p:cTn id="122" presetID="1" presetClass="entr" presetSubtype="0" fill="hold" nodeType="withEffect">
                                  <p:stCondLst>
                                    <p:cond delay="600"/>
                                  </p:stCondLst>
                                  <p:childTnLst>
                                    <p:set>
                                      <p:cBhvr>
                                        <p:cTn id="123" dur="1" fill="hold">
                                          <p:stCondLst>
                                            <p:cond delay="0"/>
                                          </p:stCondLst>
                                        </p:cTn>
                                        <p:tgtEl>
                                          <p:spTgt spid="42"/>
                                        </p:tgtEl>
                                        <p:attrNameLst>
                                          <p:attrName>style.visibility</p:attrName>
                                        </p:attrNameLst>
                                      </p:cBhvr>
                                      <p:to>
                                        <p:strVal val="visible"/>
                                      </p:to>
                                    </p:set>
                                  </p:childTnLst>
                                </p:cTn>
                              </p:par>
                              <p:par>
                                <p:cTn id="124" presetID="53" presetClass="entr" presetSubtype="16" fill="hold" nodeType="withEffect">
                                  <p:stCondLst>
                                    <p:cond delay="600"/>
                                  </p:stCondLst>
                                  <p:childTnLst>
                                    <p:set>
                                      <p:cBhvr>
                                        <p:cTn id="125" dur="1" fill="hold">
                                          <p:stCondLst>
                                            <p:cond delay="0"/>
                                          </p:stCondLst>
                                        </p:cTn>
                                        <p:tgtEl>
                                          <p:spTgt spid="42"/>
                                        </p:tgtEl>
                                        <p:attrNameLst>
                                          <p:attrName>style.visibility</p:attrName>
                                        </p:attrNameLst>
                                      </p:cBhvr>
                                      <p:to>
                                        <p:strVal val="visible"/>
                                      </p:to>
                                    </p:set>
                                    <p:anim calcmode="lin" valueType="num">
                                      <p:cBhvr>
                                        <p:cTn id="126" dur="500" fill="hold"/>
                                        <p:tgtEl>
                                          <p:spTgt spid="42"/>
                                        </p:tgtEl>
                                        <p:attrNameLst>
                                          <p:attrName>ppt_w</p:attrName>
                                        </p:attrNameLst>
                                      </p:cBhvr>
                                      <p:tavLst>
                                        <p:tav tm="0">
                                          <p:val>
                                            <p:fltVal val="0"/>
                                          </p:val>
                                        </p:tav>
                                        <p:tav tm="100000">
                                          <p:val>
                                            <p:strVal val="#ppt_w"/>
                                          </p:val>
                                        </p:tav>
                                      </p:tavLst>
                                    </p:anim>
                                    <p:anim calcmode="lin" valueType="num">
                                      <p:cBhvr>
                                        <p:cTn id="127" dur="500" fill="hold"/>
                                        <p:tgtEl>
                                          <p:spTgt spid="42"/>
                                        </p:tgtEl>
                                        <p:attrNameLst>
                                          <p:attrName>ppt_h</p:attrName>
                                        </p:attrNameLst>
                                      </p:cBhvr>
                                      <p:tavLst>
                                        <p:tav tm="0">
                                          <p:val>
                                            <p:fltVal val="0"/>
                                          </p:val>
                                        </p:tav>
                                        <p:tav tm="100000">
                                          <p:val>
                                            <p:strVal val="#ppt_h"/>
                                          </p:val>
                                        </p:tav>
                                      </p:tavLst>
                                    </p:anim>
                                    <p:animEffect transition="in" filter="fade">
                                      <p:cBhvr>
                                        <p:cTn id="128" dur="500"/>
                                        <p:tgtEl>
                                          <p:spTgt spid="42"/>
                                        </p:tgtEl>
                                      </p:cBhvr>
                                    </p:animEffect>
                                  </p:childTnLst>
                                </p:cTn>
                              </p:par>
                              <p:par>
                                <p:cTn id="129" presetID="42" presetClass="path" presetSubtype="0" fill="hold" nodeType="withEffect">
                                  <p:stCondLst>
                                    <p:cond delay="600"/>
                                  </p:stCondLst>
                                  <p:childTnLst>
                                    <p:animMotion origin="layout" path="M 1.94444E-6 -3.08642E-6 L -0.04757 0.3855 " pathEditMode="relative" rAng="0" ptsTypes="AA">
                                      <p:cBhvr>
                                        <p:cTn id="130" dur="500" spd="-100000" fill="hold"/>
                                        <p:tgtEl>
                                          <p:spTgt spid="42"/>
                                        </p:tgtEl>
                                        <p:attrNameLst>
                                          <p:attrName>ppt_x</p:attrName>
                                          <p:attrName>ppt_y</p:attrName>
                                        </p:attrNameLst>
                                      </p:cBhvr>
                                      <p:rCtr x="-2378" y="19259"/>
                                    </p:animMotion>
                                  </p:childTnLst>
                                </p:cTn>
                              </p:par>
                              <p:par>
                                <p:cTn id="131" presetID="1" presetClass="entr" presetSubtype="0" fill="hold" nodeType="withEffect">
                                  <p:stCondLst>
                                    <p:cond delay="0"/>
                                  </p:stCondLst>
                                  <p:childTnLst>
                                    <p:set>
                                      <p:cBhvr>
                                        <p:cTn id="132" dur="1" fill="hold">
                                          <p:stCondLst>
                                            <p:cond delay="0"/>
                                          </p:stCondLst>
                                        </p:cTn>
                                        <p:tgtEl>
                                          <p:spTgt spid="16"/>
                                        </p:tgtEl>
                                        <p:attrNameLst>
                                          <p:attrName>style.visibility</p:attrName>
                                        </p:attrNameLst>
                                      </p:cBhvr>
                                      <p:to>
                                        <p:strVal val="visible"/>
                                      </p:to>
                                    </p:set>
                                  </p:childTnLst>
                                </p:cTn>
                              </p:par>
                              <p:par>
                                <p:cTn id="133" presetID="42" presetClass="path" presetSubtype="0" fill="hold" nodeType="withEffect">
                                  <p:stCondLst>
                                    <p:cond delay="0"/>
                                  </p:stCondLst>
                                  <p:childTnLst>
                                    <p:animMotion origin="layout" path="M -1.66667E-6 -1.23457E-6 L -0.0875 0.25895 " pathEditMode="relative" rAng="0" ptsTypes="AA">
                                      <p:cBhvr>
                                        <p:cTn id="134" dur="500" spd="-100000" fill="hold"/>
                                        <p:tgtEl>
                                          <p:spTgt spid="16"/>
                                        </p:tgtEl>
                                        <p:attrNameLst>
                                          <p:attrName>ppt_x</p:attrName>
                                          <p:attrName>ppt_y</p:attrName>
                                        </p:attrNameLst>
                                      </p:cBhvr>
                                      <p:rCtr x="-4375" y="12932"/>
                                    </p:animMotion>
                                  </p:childTnLst>
                                </p:cTn>
                              </p:par>
                              <p:par>
                                <p:cTn id="135" presetID="53" presetClass="entr" presetSubtype="16" fill="hold" nodeType="withEffect">
                                  <p:stCondLst>
                                    <p:cond delay="0"/>
                                  </p:stCondLst>
                                  <p:childTnLst>
                                    <p:set>
                                      <p:cBhvr>
                                        <p:cTn id="136" dur="1" fill="hold">
                                          <p:stCondLst>
                                            <p:cond delay="0"/>
                                          </p:stCondLst>
                                        </p:cTn>
                                        <p:tgtEl>
                                          <p:spTgt spid="16"/>
                                        </p:tgtEl>
                                        <p:attrNameLst>
                                          <p:attrName>style.visibility</p:attrName>
                                        </p:attrNameLst>
                                      </p:cBhvr>
                                      <p:to>
                                        <p:strVal val="visible"/>
                                      </p:to>
                                    </p:set>
                                    <p:anim calcmode="lin" valueType="num">
                                      <p:cBhvr>
                                        <p:cTn id="137" dur="500" fill="hold"/>
                                        <p:tgtEl>
                                          <p:spTgt spid="16"/>
                                        </p:tgtEl>
                                        <p:attrNameLst>
                                          <p:attrName>ppt_w</p:attrName>
                                        </p:attrNameLst>
                                      </p:cBhvr>
                                      <p:tavLst>
                                        <p:tav tm="0">
                                          <p:val>
                                            <p:fltVal val="0"/>
                                          </p:val>
                                        </p:tav>
                                        <p:tav tm="100000">
                                          <p:val>
                                            <p:strVal val="#ppt_w"/>
                                          </p:val>
                                        </p:tav>
                                      </p:tavLst>
                                    </p:anim>
                                    <p:anim calcmode="lin" valueType="num">
                                      <p:cBhvr>
                                        <p:cTn id="138" dur="500" fill="hold"/>
                                        <p:tgtEl>
                                          <p:spTgt spid="16"/>
                                        </p:tgtEl>
                                        <p:attrNameLst>
                                          <p:attrName>ppt_h</p:attrName>
                                        </p:attrNameLst>
                                      </p:cBhvr>
                                      <p:tavLst>
                                        <p:tav tm="0">
                                          <p:val>
                                            <p:fltVal val="0"/>
                                          </p:val>
                                        </p:tav>
                                        <p:tav tm="100000">
                                          <p:val>
                                            <p:strVal val="#ppt_h"/>
                                          </p:val>
                                        </p:tav>
                                      </p:tavLst>
                                    </p:anim>
                                    <p:animEffect transition="in" filter="fade">
                                      <p:cBhvr>
                                        <p:cTn id="139" dur="500"/>
                                        <p:tgtEl>
                                          <p:spTgt spid="16"/>
                                        </p:tgtEl>
                                      </p:cBhvr>
                                    </p:animEffect>
                                  </p:childTnLst>
                                </p:cTn>
                              </p:par>
                              <p:par>
                                <p:cTn id="140" presetID="1" presetClass="entr" presetSubtype="0" fill="hold" nodeType="withEffect">
                                  <p:stCondLst>
                                    <p:cond delay="400"/>
                                  </p:stCondLst>
                                  <p:childTnLst>
                                    <p:set>
                                      <p:cBhvr>
                                        <p:cTn id="141" dur="1" fill="hold">
                                          <p:stCondLst>
                                            <p:cond delay="0"/>
                                          </p:stCondLst>
                                        </p:cTn>
                                        <p:tgtEl>
                                          <p:spTgt spid="52"/>
                                        </p:tgtEl>
                                        <p:attrNameLst>
                                          <p:attrName>style.visibility</p:attrName>
                                        </p:attrNameLst>
                                      </p:cBhvr>
                                      <p:to>
                                        <p:strVal val="visible"/>
                                      </p:to>
                                    </p:set>
                                  </p:childTnLst>
                                </p:cTn>
                              </p:par>
                              <p:par>
                                <p:cTn id="142" presetID="53" presetClass="entr" presetSubtype="16" fill="hold" nodeType="withEffect">
                                  <p:stCondLst>
                                    <p:cond delay="400"/>
                                  </p:stCondLst>
                                  <p:childTnLst>
                                    <p:set>
                                      <p:cBhvr>
                                        <p:cTn id="143" dur="1" fill="hold">
                                          <p:stCondLst>
                                            <p:cond delay="0"/>
                                          </p:stCondLst>
                                        </p:cTn>
                                        <p:tgtEl>
                                          <p:spTgt spid="52"/>
                                        </p:tgtEl>
                                        <p:attrNameLst>
                                          <p:attrName>style.visibility</p:attrName>
                                        </p:attrNameLst>
                                      </p:cBhvr>
                                      <p:to>
                                        <p:strVal val="visible"/>
                                      </p:to>
                                    </p:set>
                                    <p:anim calcmode="lin" valueType="num">
                                      <p:cBhvr>
                                        <p:cTn id="144" dur="500" fill="hold"/>
                                        <p:tgtEl>
                                          <p:spTgt spid="52"/>
                                        </p:tgtEl>
                                        <p:attrNameLst>
                                          <p:attrName>ppt_w</p:attrName>
                                        </p:attrNameLst>
                                      </p:cBhvr>
                                      <p:tavLst>
                                        <p:tav tm="0">
                                          <p:val>
                                            <p:fltVal val="0"/>
                                          </p:val>
                                        </p:tav>
                                        <p:tav tm="100000">
                                          <p:val>
                                            <p:strVal val="#ppt_w"/>
                                          </p:val>
                                        </p:tav>
                                      </p:tavLst>
                                    </p:anim>
                                    <p:anim calcmode="lin" valueType="num">
                                      <p:cBhvr>
                                        <p:cTn id="145" dur="500" fill="hold"/>
                                        <p:tgtEl>
                                          <p:spTgt spid="52"/>
                                        </p:tgtEl>
                                        <p:attrNameLst>
                                          <p:attrName>ppt_h</p:attrName>
                                        </p:attrNameLst>
                                      </p:cBhvr>
                                      <p:tavLst>
                                        <p:tav tm="0">
                                          <p:val>
                                            <p:fltVal val="0"/>
                                          </p:val>
                                        </p:tav>
                                        <p:tav tm="100000">
                                          <p:val>
                                            <p:strVal val="#ppt_h"/>
                                          </p:val>
                                        </p:tav>
                                      </p:tavLst>
                                    </p:anim>
                                    <p:animEffect transition="in" filter="fade">
                                      <p:cBhvr>
                                        <p:cTn id="146" dur="500"/>
                                        <p:tgtEl>
                                          <p:spTgt spid="52"/>
                                        </p:tgtEl>
                                      </p:cBhvr>
                                    </p:animEffect>
                                  </p:childTnLst>
                                </p:cTn>
                              </p:par>
                              <p:par>
                                <p:cTn id="147" presetID="42" presetClass="path" presetSubtype="0" fill="hold" nodeType="withEffect">
                                  <p:stCondLst>
                                    <p:cond delay="400"/>
                                  </p:stCondLst>
                                  <p:childTnLst>
                                    <p:animMotion origin="layout" path="M 3.33333E-6 -2.71605E-6 L -0.18368 0.37439 " pathEditMode="relative" rAng="0" ptsTypes="AA">
                                      <p:cBhvr>
                                        <p:cTn id="148" dur="500" spd="-100000" fill="hold"/>
                                        <p:tgtEl>
                                          <p:spTgt spid="52"/>
                                        </p:tgtEl>
                                        <p:attrNameLst>
                                          <p:attrName>ppt_x</p:attrName>
                                          <p:attrName>ppt_y</p:attrName>
                                        </p:attrNameLst>
                                      </p:cBhvr>
                                      <p:rCtr x="-9184" y="18704"/>
                                    </p:animMotion>
                                  </p:childTnLst>
                                </p:cTn>
                              </p:par>
                              <p:par>
                                <p:cTn id="149" presetID="1" presetClass="entr" presetSubtype="0" fill="hold" grpId="0" nodeType="withEffect">
                                  <p:stCondLst>
                                    <p:cond delay="600"/>
                                  </p:stCondLst>
                                  <p:childTnLst>
                                    <p:set>
                                      <p:cBhvr>
                                        <p:cTn id="150" dur="1" fill="hold">
                                          <p:stCondLst>
                                            <p:cond delay="0"/>
                                          </p:stCondLst>
                                        </p:cTn>
                                        <p:tgtEl>
                                          <p:spTgt spid="25"/>
                                        </p:tgtEl>
                                        <p:attrNameLst>
                                          <p:attrName>style.visibility</p:attrName>
                                        </p:attrNameLst>
                                      </p:cBhvr>
                                      <p:to>
                                        <p:strVal val="visible"/>
                                      </p:to>
                                    </p:set>
                                  </p:childTnLst>
                                </p:cTn>
                              </p:par>
                              <p:par>
                                <p:cTn id="151" presetID="53" presetClass="entr" presetSubtype="16" fill="hold" grpId="1" nodeType="withEffect">
                                  <p:stCondLst>
                                    <p:cond delay="600"/>
                                  </p:stCondLst>
                                  <p:childTnLst>
                                    <p:set>
                                      <p:cBhvr>
                                        <p:cTn id="152" dur="1" fill="hold">
                                          <p:stCondLst>
                                            <p:cond delay="0"/>
                                          </p:stCondLst>
                                        </p:cTn>
                                        <p:tgtEl>
                                          <p:spTgt spid="25"/>
                                        </p:tgtEl>
                                        <p:attrNameLst>
                                          <p:attrName>style.visibility</p:attrName>
                                        </p:attrNameLst>
                                      </p:cBhvr>
                                      <p:to>
                                        <p:strVal val="visible"/>
                                      </p:to>
                                    </p:set>
                                    <p:anim calcmode="lin" valueType="num">
                                      <p:cBhvr>
                                        <p:cTn id="153" dur="500" fill="hold"/>
                                        <p:tgtEl>
                                          <p:spTgt spid="25"/>
                                        </p:tgtEl>
                                        <p:attrNameLst>
                                          <p:attrName>ppt_w</p:attrName>
                                        </p:attrNameLst>
                                      </p:cBhvr>
                                      <p:tavLst>
                                        <p:tav tm="0">
                                          <p:val>
                                            <p:fltVal val="0"/>
                                          </p:val>
                                        </p:tav>
                                        <p:tav tm="100000">
                                          <p:val>
                                            <p:strVal val="#ppt_w"/>
                                          </p:val>
                                        </p:tav>
                                      </p:tavLst>
                                    </p:anim>
                                    <p:anim calcmode="lin" valueType="num">
                                      <p:cBhvr>
                                        <p:cTn id="154" dur="500" fill="hold"/>
                                        <p:tgtEl>
                                          <p:spTgt spid="25"/>
                                        </p:tgtEl>
                                        <p:attrNameLst>
                                          <p:attrName>ppt_h</p:attrName>
                                        </p:attrNameLst>
                                      </p:cBhvr>
                                      <p:tavLst>
                                        <p:tav tm="0">
                                          <p:val>
                                            <p:fltVal val="0"/>
                                          </p:val>
                                        </p:tav>
                                        <p:tav tm="100000">
                                          <p:val>
                                            <p:strVal val="#ppt_h"/>
                                          </p:val>
                                        </p:tav>
                                      </p:tavLst>
                                    </p:anim>
                                    <p:animEffect transition="in" filter="fade">
                                      <p:cBhvr>
                                        <p:cTn id="155" dur="500"/>
                                        <p:tgtEl>
                                          <p:spTgt spid="25"/>
                                        </p:tgtEl>
                                      </p:cBhvr>
                                    </p:animEffect>
                                  </p:childTnLst>
                                </p:cTn>
                              </p:par>
                              <p:par>
                                <p:cTn id="156" presetID="42" presetClass="path" presetSubtype="0" fill="hold" grpId="2" nodeType="withEffect">
                                  <p:stCondLst>
                                    <p:cond delay="600"/>
                                  </p:stCondLst>
                                  <p:childTnLst>
                                    <p:animMotion origin="layout" path="M 5E-6 -6.17284E-7 L -0.19879 0.28333 " pathEditMode="relative" rAng="0" ptsTypes="AA">
                                      <p:cBhvr>
                                        <p:cTn id="157" dur="500" spd="-100000" fill="hold"/>
                                        <p:tgtEl>
                                          <p:spTgt spid="25"/>
                                        </p:tgtEl>
                                        <p:attrNameLst>
                                          <p:attrName>ppt_x</p:attrName>
                                          <p:attrName>ppt_y</p:attrName>
                                        </p:attrNameLst>
                                      </p:cBhvr>
                                      <p:rCtr x="-9948" y="14167"/>
                                    </p:animMotion>
                                  </p:childTnLst>
                                </p:cTn>
                              </p:par>
                            </p:childTnLst>
                          </p:cTn>
                        </p:par>
                        <p:par>
                          <p:cTn id="158" fill="hold">
                            <p:stCondLst>
                              <p:cond delay="1100"/>
                            </p:stCondLst>
                            <p:childTnLst>
                              <p:par>
                                <p:cTn id="159" presetID="22" presetClass="entr" presetSubtype="8" fill="hold" nodeType="afterEffect">
                                  <p:stCondLst>
                                    <p:cond delay="0"/>
                                  </p:stCondLst>
                                  <p:childTnLst>
                                    <p:set>
                                      <p:cBhvr>
                                        <p:cTn id="160" dur="1" fill="hold">
                                          <p:stCondLst>
                                            <p:cond delay="0"/>
                                          </p:stCondLst>
                                        </p:cTn>
                                        <p:tgtEl>
                                          <p:spTgt spid="34"/>
                                        </p:tgtEl>
                                        <p:attrNameLst>
                                          <p:attrName>style.visibility</p:attrName>
                                        </p:attrNameLst>
                                      </p:cBhvr>
                                      <p:to>
                                        <p:strVal val="visible"/>
                                      </p:to>
                                    </p:set>
                                    <p:animEffect transition="in" filter="wipe(left)">
                                      <p:cBhvr>
                                        <p:cTn id="161" dur="500"/>
                                        <p:tgtEl>
                                          <p:spTgt spid="34"/>
                                        </p:tgtEl>
                                      </p:cBhvr>
                                    </p:animEffect>
                                  </p:childTnLst>
                                </p:cTn>
                              </p:par>
                            </p:childTnLst>
                          </p:cTn>
                        </p:par>
                        <p:par>
                          <p:cTn id="162" fill="hold">
                            <p:stCondLst>
                              <p:cond delay="1600"/>
                            </p:stCondLst>
                            <p:childTnLst>
                              <p:par>
                                <p:cTn id="163" presetID="22" presetClass="entr" presetSubtype="8" fill="hold" grpId="0" nodeType="afterEffect">
                                  <p:stCondLst>
                                    <p:cond delay="0"/>
                                  </p:stCondLst>
                                  <p:childTnLst>
                                    <p:set>
                                      <p:cBhvr>
                                        <p:cTn id="164" dur="1" fill="hold">
                                          <p:stCondLst>
                                            <p:cond delay="0"/>
                                          </p:stCondLst>
                                        </p:cTn>
                                        <p:tgtEl>
                                          <p:spTgt spid="56"/>
                                        </p:tgtEl>
                                        <p:attrNameLst>
                                          <p:attrName>style.visibility</p:attrName>
                                        </p:attrNameLst>
                                      </p:cBhvr>
                                      <p:to>
                                        <p:strVal val="visible"/>
                                      </p:to>
                                    </p:set>
                                    <p:animEffect transition="in" filter="wipe(left)">
                                      <p:cBhvr>
                                        <p:cTn id="165" dur="500"/>
                                        <p:tgtEl>
                                          <p:spTgt spid="56"/>
                                        </p:tgtEl>
                                      </p:cBhvr>
                                    </p:animEffect>
                                  </p:childTnLst>
                                </p:cTn>
                              </p:par>
                              <p:par>
                                <p:cTn id="166" presetID="22" presetClass="entr" presetSubtype="8" fill="hold" grpId="0" nodeType="withEffect">
                                  <p:stCondLst>
                                    <p:cond delay="300"/>
                                  </p:stCondLst>
                                  <p:childTnLst>
                                    <p:set>
                                      <p:cBhvr>
                                        <p:cTn id="167" dur="1" fill="hold">
                                          <p:stCondLst>
                                            <p:cond delay="0"/>
                                          </p:stCondLst>
                                        </p:cTn>
                                        <p:tgtEl>
                                          <p:spTgt spid="35"/>
                                        </p:tgtEl>
                                        <p:attrNameLst>
                                          <p:attrName>style.visibility</p:attrName>
                                        </p:attrNameLst>
                                      </p:cBhvr>
                                      <p:to>
                                        <p:strVal val="visible"/>
                                      </p:to>
                                    </p:set>
                                    <p:animEffect transition="in" filter="wipe(left)">
                                      <p:cBhvr>
                                        <p:cTn id="168" dur="500"/>
                                        <p:tgtEl>
                                          <p:spTgt spid="35"/>
                                        </p:tgtEl>
                                      </p:cBhvr>
                                    </p:animEffect>
                                  </p:childTnLst>
                                </p:cTn>
                              </p:par>
                            </p:childTnLst>
                          </p:cTn>
                        </p:par>
                        <p:par>
                          <p:cTn id="169" fill="hold">
                            <p:stCondLst>
                              <p:cond delay="2400"/>
                            </p:stCondLst>
                            <p:childTnLst>
                              <p:par>
                                <p:cTn id="170" presetID="41" presetClass="entr" presetSubtype="0" fill="hold" grpId="0" nodeType="afterEffect">
                                  <p:stCondLst>
                                    <p:cond delay="0"/>
                                  </p:stCondLst>
                                  <p:iterate type="lt">
                                    <p:tmPct val="10000"/>
                                  </p:iterate>
                                  <p:childTnLst>
                                    <p:set>
                                      <p:cBhvr>
                                        <p:cTn id="171" dur="1" fill="hold">
                                          <p:stCondLst>
                                            <p:cond delay="0"/>
                                          </p:stCondLst>
                                        </p:cTn>
                                        <p:tgtEl>
                                          <p:spTgt spid="57"/>
                                        </p:tgtEl>
                                        <p:attrNameLst>
                                          <p:attrName>style.visibility</p:attrName>
                                        </p:attrNameLst>
                                      </p:cBhvr>
                                      <p:to>
                                        <p:strVal val="visible"/>
                                      </p:to>
                                    </p:set>
                                    <p:anim calcmode="lin" valueType="num">
                                      <p:cBhvr>
                                        <p:cTn id="172" dur="500" fill="hold"/>
                                        <p:tgtEl>
                                          <p:spTgt spid="57"/>
                                        </p:tgtEl>
                                        <p:attrNameLst>
                                          <p:attrName>ppt_x</p:attrName>
                                        </p:attrNameLst>
                                      </p:cBhvr>
                                      <p:tavLst>
                                        <p:tav tm="0">
                                          <p:val>
                                            <p:strVal val="#ppt_x"/>
                                          </p:val>
                                        </p:tav>
                                        <p:tav tm="50000">
                                          <p:val>
                                            <p:strVal val="#ppt_x+.1"/>
                                          </p:val>
                                        </p:tav>
                                        <p:tav tm="100000">
                                          <p:val>
                                            <p:strVal val="#ppt_x"/>
                                          </p:val>
                                        </p:tav>
                                      </p:tavLst>
                                    </p:anim>
                                    <p:anim calcmode="lin" valueType="num">
                                      <p:cBhvr>
                                        <p:cTn id="173" dur="500" fill="hold"/>
                                        <p:tgtEl>
                                          <p:spTgt spid="57"/>
                                        </p:tgtEl>
                                        <p:attrNameLst>
                                          <p:attrName>ppt_y</p:attrName>
                                        </p:attrNameLst>
                                      </p:cBhvr>
                                      <p:tavLst>
                                        <p:tav tm="0">
                                          <p:val>
                                            <p:strVal val="#ppt_y"/>
                                          </p:val>
                                        </p:tav>
                                        <p:tav tm="100000">
                                          <p:val>
                                            <p:strVal val="#ppt_y"/>
                                          </p:val>
                                        </p:tav>
                                      </p:tavLst>
                                    </p:anim>
                                    <p:anim calcmode="lin" valueType="num">
                                      <p:cBhvr>
                                        <p:cTn id="174" dur="500" fill="hold"/>
                                        <p:tgtEl>
                                          <p:spTgt spid="57"/>
                                        </p:tgtEl>
                                        <p:attrNameLst>
                                          <p:attrName>ppt_h</p:attrName>
                                        </p:attrNameLst>
                                      </p:cBhvr>
                                      <p:tavLst>
                                        <p:tav tm="0">
                                          <p:val>
                                            <p:strVal val="#ppt_h/10"/>
                                          </p:val>
                                        </p:tav>
                                        <p:tav tm="50000">
                                          <p:val>
                                            <p:strVal val="#ppt_h+.01"/>
                                          </p:val>
                                        </p:tav>
                                        <p:tav tm="100000">
                                          <p:val>
                                            <p:strVal val="#ppt_h"/>
                                          </p:val>
                                        </p:tav>
                                      </p:tavLst>
                                    </p:anim>
                                    <p:anim calcmode="lin" valueType="num">
                                      <p:cBhvr>
                                        <p:cTn id="175" dur="500" fill="hold"/>
                                        <p:tgtEl>
                                          <p:spTgt spid="57"/>
                                        </p:tgtEl>
                                        <p:attrNameLst>
                                          <p:attrName>ppt_w</p:attrName>
                                        </p:attrNameLst>
                                      </p:cBhvr>
                                      <p:tavLst>
                                        <p:tav tm="0">
                                          <p:val>
                                            <p:strVal val="#ppt_w/10"/>
                                          </p:val>
                                        </p:tav>
                                        <p:tav tm="50000">
                                          <p:val>
                                            <p:strVal val="#ppt_w+.01"/>
                                          </p:val>
                                        </p:tav>
                                        <p:tav tm="100000">
                                          <p:val>
                                            <p:strVal val="#ppt_w"/>
                                          </p:val>
                                        </p:tav>
                                      </p:tavLst>
                                    </p:anim>
                                    <p:animEffect transition="in" filter="fade">
                                      <p:cBhvr>
                                        <p:cTn id="176" dur="500" tmFilter="0,0; .5, 1; 1, 1"/>
                                        <p:tgtEl>
                                          <p:spTgt spid="57"/>
                                        </p:tgtEl>
                                      </p:cBhvr>
                                    </p:animEffect>
                                  </p:childTnLst>
                                </p:cTn>
                              </p:par>
                            </p:childTnLst>
                          </p:cTn>
                        </p:par>
                        <p:par>
                          <p:cTn id="177" fill="hold">
                            <p:stCondLst>
                              <p:cond delay="4150"/>
                            </p:stCondLst>
                            <p:childTnLst>
                              <p:par>
                                <p:cTn id="178" presetID="10" presetClass="entr" presetSubtype="0" fill="hold" grpId="0" nodeType="afterEffect">
                                  <p:stCondLst>
                                    <p:cond delay="0"/>
                                  </p:stCondLst>
                                  <p:childTnLst>
                                    <p:set>
                                      <p:cBhvr>
                                        <p:cTn id="179" dur="1" fill="hold">
                                          <p:stCondLst>
                                            <p:cond delay="0"/>
                                          </p:stCondLst>
                                        </p:cTn>
                                        <p:tgtEl>
                                          <p:spTgt spid="59"/>
                                        </p:tgtEl>
                                        <p:attrNameLst>
                                          <p:attrName>style.visibility</p:attrName>
                                        </p:attrNameLst>
                                      </p:cBhvr>
                                      <p:to>
                                        <p:strVal val="visible"/>
                                      </p:to>
                                    </p:set>
                                    <p:animEffect transition="in" filter="fade">
                                      <p:cBhvr>
                                        <p:cTn id="180" dur="20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29" showWhenStopped="0">
                <p:cTn id="181" repeatCount="indefinite" fill="remove" display="0">
                  <p:stCondLst>
                    <p:cond delay="indefinite"/>
                  </p:stCondLst>
                  <p:endCondLst>
                    <p:cond evt="onStopAudio" delay="0">
                      <p:tgtEl>
                        <p:sldTgt/>
                      </p:tgtEl>
                    </p:cond>
                  </p:endCondLst>
                </p:cTn>
                <p:tgtEl>
                  <p:spTgt spid="10"/>
                </p:tgtEl>
              </p:cMediaNode>
            </p:audio>
          </p:childTnLst>
        </p:cTn>
      </p:par>
    </p:tnLst>
    <p:bldLst>
      <p:bldP spid="11" grpId="0" animBg="1"/>
      <p:bldP spid="11" grpId="1" animBg="1"/>
      <p:bldP spid="11" grpId="2" animBg="1"/>
      <p:bldP spid="12" grpId="0" animBg="1"/>
      <p:bldP spid="12" grpId="1" animBg="1"/>
      <p:bldP spid="12" grpId="2" animBg="1"/>
      <p:bldP spid="25" grpId="0" animBg="1"/>
      <p:bldP spid="25" grpId="1" animBg="1"/>
      <p:bldP spid="25" grpId="2" animBg="1"/>
      <p:bldP spid="26" grpId="0" animBg="1"/>
      <p:bldP spid="26" grpId="1" animBg="1"/>
      <p:bldP spid="26" grpId="2" animBg="1"/>
      <p:bldP spid="38" grpId="0" animBg="1"/>
      <p:bldP spid="38" grpId="1" animBg="1"/>
      <p:bldP spid="38" grpId="2" animBg="1"/>
      <p:bldP spid="48" grpId="0" animBg="1"/>
      <p:bldP spid="48" grpId="1" animBg="1"/>
      <p:bldP spid="48" grpId="2" animBg="1"/>
      <p:bldP spid="55" grpId="0" animBg="1"/>
      <p:bldP spid="55" grpId="1" animBg="1"/>
      <p:bldP spid="55" grpId="2" animBg="1"/>
      <p:bldP spid="56" grpId="0"/>
      <p:bldP spid="57" grpId="0"/>
      <p:bldP spid="59" grpId="0"/>
      <p:bldP spid="3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直接连接符 58">
            <a:extLst>
              <a:ext uri="{FF2B5EF4-FFF2-40B4-BE49-F238E27FC236}">
                <a16:creationId xmlns:a16="http://schemas.microsoft.com/office/drawing/2014/main" id="{F2272E89-405D-4EE1-8257-7DDE65BD9AD7}"/>
              </a:ext>
            </a:extLst>
          </p:cNvPr>
          <p:cNvCxnSpPr>
            <a:cxnSpLocks/>
          </p:cNvCxnSpPr>
          <p:nvPr/>
        </p:nvCxnSpPr>
        <p:spPr>
          <a:xfrm>
            <a:off x="833899" y="749413"/>
            <a:ext cx="5691630"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cxnSp>
        <p:nvCxnSpPr>
          <p:cNvPr id="44" name="直接连接符 43">
            <a:extLst>
              <a:ext uri="{FF2B5EF4-FFF2-40B4-BE49-F238E27FC236}">
                <a16:creationId xmlns:a16="http://schemas.microsoft.com/office/drawing/2014/main" id="{25693AC5-1CA8-4E71-A2AE-20EBF8E2B883}"/>
              </a:ext>
            </a:extLst>
          </p:cNvPr>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45" name="TextBox 25">
            <a:extLst>
              <a:ext uri="{FF2B5EF4-FFF2-40B4-BE49-F238E27FC236}">
                <a16:creationId xmlns:a16="http://schemas.microsoft.com/office/drawing/2014/main" id="{7E5BF6D8-5A41-4753-B76B-45BE8BCE4DE7}"/>
              </a:ext>
            </a:extLst>
          </p:cNvPr>
          <p:cNvSpPr txBox="1"/>
          <p:nvPr/>
        </p:nvSpPr>
        <p:spPr>
          <a:xfrm>
            <a:off x="833899" y="59438"/>
            <a:ext cx="1675459"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优化与改进</a:t>
            </a:r>
          </a:p>
        </p:txBody>
      </p:sp>
      <p:sp>
        <p:nvSpPr>
          <p:cNvPr id="46" name="TextBox 26">
            <a:extLst>
              <a:ext uri="{FF2B5EF4-FFF2-40B4-BE49-F238E27FC236}">
                <a16:creationId xmlns:a16="http://schemas.microsoft.com/office/drawing/2014/main" id="{8657F9F7-CA40-43B9-BA10-EFD7EEA7F1FE}"/>
              </a:ext>
            </a:extLst>
          </p:cNvPr>
          <p:cNvSpPr txBox="1"/>
          <p:nvPr/>
        </p:nvSpPr>
        <p:spPr>
          <a:xfrm>
            <a:off x="2509358" y="172338"/>
            <a:ext cx="1544012"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OPTIMIZATION</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47" name="直接连接符 46">
            <a:extLst>
              <a:ext uri="{FF2B5EF4-FFF2-40B4-BE49-F238E27FC236}">
                <a16:creationId xmlns:a16="http://schemas.microsoft.com/office/drawing/2014/main" id="{9DE741C4-1183-4A86-BE6F-CA78D64AB497}"/>
              </a:ext>
            </a:extLst>
          </p:cNvPr>
          <p:cNvCxnSpPr/>
          <p:nvPr/>
        </p:nvCxnSpPr>
        <p:spPr>
          <a:xfrm>
            <a:off x="2485152" y="20591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448CDBFE-C225-443B-81C3-DD030A41A53D}"/>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52" name="椭圆 51">
              <a:extLst>
                <a:ext uri="{FF2B5EF4-FFF2-40B4-BE49-F238E27FC236}">
                  <a16:creationId xmlns:a16="http://schemas.microsoft.com/office/drawing/2014/main" id="{0F204ACE-C46F-43C2-9723-A86BADC96528}"/>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3" name="TextBox 55">
              <a:extLst>
                <a:ext uri="{FF2B5EF4-FFF2-40B4-BE49-F238E27FC236}">
                  <a16:creationId xmlns:a16="http://schemas.microsoft.com/office/drawing/2014/main" id="{CC33A0E1-AB74-41BD-AEE1-FFDCC2BF66AF}"/>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4</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grpSp>
        <p:nvGrpSpPr>
          <p:cNvPr id="55" name="组合 54">
            <a:extLst>
              <a:ext uri="{FF2B5EF4-FFF2-40B4-BE49-F238E27FC236}">
                <a16:creationId xmlns:a16="http://schemas.microsoft.com/office/drawing/2014/main" id="{E944B1D4-A18E-4487-8EE8-897FAE57282D}"/>
              </a:ext>
            </a:extLst>
          </p:cNvPr>
          <p:cNvGrpSpPr/>
          <p:nvPr/>
        </p:nvGrpSpPr>
        <p:grpSpPr>
          <a:xfrm>
            <a:off x="536016" y="447270"/>
            <a:ext cx="401018" cy="523220"/>
            <a:chOff x="2658342" y="1583046"/>
            <a:chExt cx="1326016" cy="1867579"/>
          </a:xfrm>
          <a:effectLst>
            <a:outerShdw blurRad="254000" dist="254000" dir="8100000" algn="tr" rotWithShape="0">
              <a:prstClr val="black">
                <a:alpha val="50000"/>
              </a:prstClr>
            </a:outerShdw>
          </a:effectLst>
        </p:grpSpPr>
        <p:sp>
          <p:nvSpPr>
            <p:cNvPr id="56" name="椭圆 55">
              <a:extLst>
                <a:ext uri="{FF2B5EF4-FFF2-40B4-BE49-F238E27FC236}">
                  <a16:creationId xmlns:a16="http://schemas.microsoft.com/office/drawing/2014/main" id="{7D616F66-7412-4B0A-B83B-80556A940B0B}"/>
                </a:ext>
              </a:extLst>
            </p:cNvPr>
            <p:cNvSpPr/>
            <p:nvPr/>
          </p:nvSpPr>
          <p:spPr>
            <a:xfrm>
              <a:off x="2683252" y="1980687"/>
              <a:ext cx="1301106" cy="130110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8" name="TextBox 55">
              <a:extLst>
                <a:ext uri="{FF2B5EF4-FFF2-40B4-BE49-F238E27FC236}">
                  <a16:creationId xmlns:a16="http://schemas.microsoft.com/office/drawing/2014/main" id="{E96C40C7-AB09-4019-A991-5E3DE7CCDBC6}"/>
                </a:ext>
              </a:extLst>
            </p:cNvPr>
            <p:cNvSpPr txBox="1"/>
            <p:nvPr/>
          </p:nvSpPr>
          <p:spPr>
            <a:xfrm>
              <a:off x="2658342" y="1583046"/>
              <a:ext cx="698167" cy="1867579"/>
            </a:xfrm>
            <a:prstGeom prst="rect">
              <a:avLst/>
            </a:prstGeom>
            <a:noFill/>
          </p:spPr>
          <p:txBody>
            <a:bodyPr wrap="square" rtlCol="0">
              <a:spAutoFit/>
            </a:bodyPr>
            <a:lstStyle/>
            <a:p>
              <a:r>
                <a:rPr lang="en-US" altLang="zh-CN" sz="2800" dirty="0">
                  <a:latin typeface="华文琥珀" panose="02010800040101010101" pitchFamily="2" charset="-122"/>
                  <a:ea typeface="华文琥珀" panose="02010800040101010101" pitchFamily="2" charset="-122"/>
                </a:rPr>
                <a:t>c</a:t>
              </a:r>
            </a:p>
          </p:txBody>
        </p:sp>
      </p:grpSp>
      <p:sp>
        <p:nvSpPr>
          <p:cNvPr id="62" name="TextBox 25">
            <a:extLst>
              <a:ext uri="{FF2B5EF4-FFF2-40B4-BE49-F238E27FC236}">
                <a16:creationId xmlns:a16="http://schemas.microsoft.com/office/drawing/2014/main" id="{54A32711-099E-43ED-B86F-58F472C1FD15}"/>
              </a:ext>
            </a:extLst>
          </p:cNvPr>
          <p:cNvSpPr txBox="1"/>
          <p:nvPr/>
        </p:nvSpPr>
        <p:spPr>
          <a:xfrm>
            <a:off x="1019662" y="530930"/>
            <a:ext cx="1973617"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融合词汇信息</a:t>
            </a:r>
          </a:p>
        </p:txBody>
      </p:sp>
      <p:cxnSp>
        <p:nvCxnSpPr>
          <p:cNvPr id="36" name="直接箭头连接符 35">
            <a:extLst>
              <a:ext uri="{FF2B5EF4-FFF2-40B4-BE49-F238E27FC236}">
                <a16:creationId xmlns:a16="http://schemas.microsoft.com/office/drawing/2014/main" id="{ECBA5395-021D-4388-B3C0-43796F0AD8AA}"/>
              </a:ext>
            </a:extLst>
          </p:cNvPr>
          <p:cNvCxnSpPr>
            <a:cxnSpLocks/>
            <a:stCxn id="39" idx="0"/>
            <a:endCxn id="66" idx="0"/>
          </p:cNvCxnSpPr>
          <p:nvPr/>
        </p:nvCxnSpPr>
        <p:spPr>
          <a:xfrm>
            <a:off x="1680802" y="1780177"/>
            <a:ext cx="17492" cy="88848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id="{26A5222B-4A43-4A4E-953F-2C61A8F60758}"/>
              </a:ext>
            </a:extLst>
          </p:cNvPr>
          <p:cNvGrpSpPr/>
          <p:nvPr/>
        </p:nvGrpSpPr>
        <p:grpSpPr>
          <a:xfrm>
            <a:off x="1170617" y="1770432"/>
            <a:ext cx="1020370" cy="446490"/>
            <a:chOff x="304800" y="673100"/>
            <a:chExt cx="4000500" cy="4000500"/>
          </a:xfrm>
          <a:effectLst>
            <a:outerShdw blurRad="444500" dist="254000" dir="8100000" algn="tr" rotWithShape="0">
              <a:prstClr val="black">
                <a:alpha val="50000"/>
              </a:prstClr>
            </a:outerShdw>
          </a:effectLst>
        </p:grpSpPr>
        <p:sp>
          <p:nvSpPr>
            <p:cNvPr id="38" name="同心圆 45">
              <a:extLst>
                <a:ext uri="{FF2B5EF4-FFF2-40B4-BE49-F238E27FC236}">
                  <a16:creationId xmlns:a16="http://schemas.microsoft.com/office/drawing/2014/main" id="{4B1AC05E-6849-4E13-BBB4-7CC7D95CD077}"/>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9" name="椭圆 38">
              <a:extLst>
                <a:ext uri="{FF2B5EF4-FFF2-40B4-BE49-F238E27FC236}">
                  <a16:creationId xmlns:a16="http://schemas.microsoft.com/office/drawing/2014/main" id="{A98C8EB7-7DF4-456A-84DD-24B4318C81EF}"/>
                </a:ext>
              </a:extLst>
            </p:cNvPr>
            <p:cNvSpPr/>
            <p:nvPr/>
          </p:nvSpPr>
          <p:spPr>
            <a:xfrm>
              <a:off x="392112" y="760412"/>
              <a:ext cx="3825874" cy="3825876"/>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00" dirty="0">
                  <a:solidFill>
                    <a:schemeClr val="tx1"/>
                  </a:solidFill>
                  <a:latin typeface="Segoe UI Black" panose="020B0A02040204020203" pitchFamily="34" charset="0"/>
                  <a:ea typeface="Segoe UI Black" panose="020B0A02040204020203" pitchFamily="34" charset="0"/>
                </a:rPr>
                <a:t>BERT</a:t>
              </a:r>
              <a:endParaRPr lang="zh-CN" altLang="en-US" sz="2100" dirty="0">
                <a:solidFill>
                  <a:schemeClr val="tx1"/>
                </a:solidFill>
                <a:latin typeface="Segoe UI Black" panose="020B0A02040204020203" pitchFamily="34" charset="0"/>
              </a:endParaRPr>
            </a:p>
          </p:txBody>
        </p:sp>
      </p:grpSp>
      <p:grpSp>
        <p:nvGrpSpPr>
          <p:cNvPr id="40" name="组合 39">
            <a:extLst>
              <a:ext uri="{FF2B5EF4-FFF2-40B4-BE49-F238E27FC236}">
                <a16:creationId xmlns:a16="http://schemas.microsoft.com/office/drawing/2014/main" id="{7F857F59-B35E-445D-9E83-077D59479EE2}"/>
              </a:ext>
            </a:extLst>
          </p:cNvPr>
          <p:cNvGrpSpPr/>
          <p:nvPr/>
        </p:nvGrpSpPr>
        <p:grpSpPr>
          <a:xfrm>
            <a:off x="459739" y="4599969"/>
            <a:ext cx="1252693" cy="427662"/>
            <a:chOff x="4210395" y="525954"/>
            <a:chExt cx="4589354"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58E74494-0803-4E63-901D-503219365B99}"/>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42" name="TextBox 55">
              <a:extLst>
                <a:ext uri="{FF2B5EF4-FFF2-40B4-BE49-F238E27FC236}">
                  <a16:creationId xmlns:a16="http://schemas.microsoft.com/office/drawing/2014/main" id="{662ADAEF-F64C-4A05-8942-F05EA4231F0C}"/>
                </a:ext>
              </a:extLst>
            </p:cNvPr>
            <p:cNvSpPr txBox="1"/>
            <p:nvPr/>
          </p:nvSpPr>
          <p:spPr>
            <a:xfrm>
              <a:off x="4493136" y="651096"/>
              <a:ext cx="4294391" cy="983187"/>
            </a:xfrm>
            <a:prstGeom prst="rect">
              <a:avLst/>
            </a:prstGeom>
            <a:noFill/>
          </p:spPr>
          <p:txBody>
            <a:bodyPr wrap="square" rtlCol="0">
              <a:spAutoFit/>
            </a:bodyPr>
            <a:lstStyle/>
            <a:p>
              <a:r>
                <a:rPr lang="zh-CN" altLang="en-US" sz="1500" dirty="0">
                  <a:solidFill>
                    <a:schemeClr val="bg1"/>
                  </a:solidFill>
                  <a:latin typeface="黑体" panose="02010609060101010101" pitchFamily="49" charset="-122"/>
                  <a:ea typeface="黑体" panose="02010609060101010101" pitchFamily="49" charset="-122"/>
                </a:rPr>
                <a:t>预测的标签</a:t>
              </a:r>
            </a:p>
          </p:txBody>
        </p:sp>
      </p:grpSp>
      <p:cxnSp>
        <p:nvCxnSpPr>
          <p:cNvPr id="43" name="直接箭头连接符 42">
            <a:extLst>
              <a:ext uri="{FF2B5EF4-FFF2-40B4-BE49-F238E27FC236}">
                <a16:creationId xmlns:a16="http://schemas.microsoft.com/office/drawing/2014/main" id="{96B6E7B8-D04C-4678-9DB2-54C8CFD02185}"/>
              </a:ext>
            </a:extLst>
          </p:cNvPr>
          <p:cNvCxnSpPr>
            <a:cxnSpLocks/>
            <a:stCxn id="63" idx="0"/>
          </p:cNvCxnSpPr>
          <p:nvPr/>
        </p:nvCxnSpPr>
        <p:spPr>
          <a:xfrm flipH="1">
            <a:off x="1300926" y="3657855"/>
            <a:ext cx="411506" cy="93236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870F19F1-860D-45F5-8407-4DB8496A75B9}"/>
              </a:ext>
            </a:extLst>
          </p:cNvPr>
          <p:cNvCxnSpPr>
            <a:cxnSpLocks/>
            <a:stCxn id="57" idx="0"/>
            <a:endCxn id="39" idx="0"/>
          </p:cNvCxnSpPr>
          <p:nvPr/>
        </p:nvCxnSpPr>
        <p:spPr>
          <a:xfrm>
            <a:off x="1176134" y="1088183"/>
            <a:ext cx="504668" cy="691994"/>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159B550-77A5-4E9F-8315-A71982FA0320}"/>
              </a:ext>
            </a:extLst>
          </p:cNvPr>
          <p:cNvCxnSpPr>
            <a:cxnSpLocks/>
            <a:stCxn id="66" idx="0"/>
            <a:endCxn id="63" idx="0"/>
          </p:cNvCxnSpPr>
          <p:nvPr/>
        </p:nvCxnSpPr>
        <p:spPr>
          <a:xfrm>
            <a:off x="1698294" y="2668666"/>
            <a:ext cx="14138" cy="98918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51" name="组合 50">
            <a:extLst>
              <a:ext uri="{FF2B5EF4-FFF2-40B4-BE49-F238E27FC236}">
                <a16:creationId xmlns:a16="http://schemas.microsoft.com/office/drawing/2014/main" id="{766E21B7-8AD6-43A4-A32D-E9686B35FB85}"/>
              </a:ext>
            </a:extLst>
          </p:cNvPr>
          <p:cNvGrpSpPr/>
          <p:nvPr/>
        </p:nvGrpSpPr>
        <p:grpSpPr>
          <a:xfrm>
            <a:off x="202189" y="1043239"/>
            <a:ext cx="1870465" cy="598942"/>
            <a:chOff x="4210395" y="525954"/>
            <a:chExt cx="4589354" cy="1745367"/>
          </a:xfrm>
          <a:effectLst>
            <a:outerShdw blurRad="254000" dist="254000" dir="8100000" algn="tr" rotWithShape="0">
              <a:prstClr val="black">
                <a:alpha val="50000"/>
              </a:prstClr>
            </a:outerShdw>
          </a:effectLst>
        </p:grpSpPr>
        <p:sp>
          <p:nvSpPr>
            <p:cNvPr id="54" name="椭圆 53">
              <a:extLst>
                <a:ext uri="{FF2B5EF4-FFF2-40B4-BE49-F238E27FC236}">
                  <a16:creationId xmlns:a16="http://schemas.microsoft.com/office/drawing/2014/main" id="{63D0E567-58F1-4537-AD96-00217275F5C4}"/>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57" name="TextBox 55">
              <a:extLst>
                <a:ext uri="{FF2B5EF4-FFF2-40B4-BE49-F238E27FC236}">
                  <a16:creationId xmlns:a16="http://schemas.microsoft.com/office/drawing/2014/main" id="{524AB4B9-F4CD-4940-8FF6-141143EF6232}"/>
                </a:ext>
              </a:extLst>
            </p:cNvPr>
            <p:cNvSpPr txBox="1"/>
            <p:nvPr/>
          </p:nvSpPr>
          <p:spPr>
            <a:xfrm>
              <a:off x="4505358" y="656925"/>
              <a:ext cx="4189397" cy="1614396"/>
            </a:xfrm>
            <a:prstGeom prst="rect">
              <a:avLst/>
            </a:prstGeom>
            <a:noFill/>
          </p:spPr>
          <p:txBody>
            <a:bodyPr wrap="square" rtlCol="0">
              <a:spAutoFit/>
            </a:bodyPr>
            <a:lstStyle/>
            <a:p>
              <a:r>
                <a:rPr lang="zh-CN" altLang="en-US" sz="1500" dirty="0">
                  <a:solidFill>
                    <a:schemeClr val="bg1"/>
                  </a:solidFill>
                  <a:latin typeface="黑体" panose="02010609060101010101" pitchFamily="49" charset="-122"/>
                  <a:ea typeface="黑体" panose="02010609060101010101" pitchFamily="49" charset="-122"/>
                </a:rPr>
                <a:t>预处理后的数据</a:t>
              </a:r>
            </a:p>
          </p:txBody>
        </p:sp>
      </p:grpSp>
      <p:grpSp>
        <p:nvGrpSpPr>
          <p:cNvPr id="60" name="组合 59">
            <a:extLst>
              <a:ext uri="{FF2B5EF4-FFF2-40B4-BE49-F238E27FC236}">
                <a16:creationId xmlns:a16="http://schemas.microsoft.com/office/drawing/2014/main" id="{F8EE2EA3-0162-49B3-A821-A2A70293826A}"/>
              </a:ext>
            </a:extLst>
          </p:cNvPr>
          <p:cNvGrpSpPr/>
          <p:nvPr/>
        </p:nvGrpSpPr>
        <p:grpSpPr>
          <a:xfrm>
            <a:off x="1202247" y="3648110"/>
            <a:ext cx="1020370" cy="446490"/>
            <a:chOff x="304800" y="673100"/>
            <a:chExt cx="4000500" cy="4000500"/>
          </a:xfrm>
          <a:effectLst>
            <a:outerShdw blurRad="444500" dist="254000" dir="8100000" algn="tr" rotWithShape="0">
              <a:prstClr val="black">
                <a:alpha val="50000"/>
              </a:prstClr>
            </a:outerShdw>
          </a:effectLst>
        </p:grpSpPr>
        <p:sp>
          <p:nvSpPr>
            <p:cNvPr id="61" name="同心圆 45">
              <a:extLst>
                <a:ext uri="{FF2B5EF4-FFF2-40B4-BE49-F238E27FC236}">
                  <a16:creationId xmlns:a16="http://schemas.microsoft.com/office/drawing/2014/main" id="{956402F4-D49B-4758-867C-80722BB7C60D}"/>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63" name="椭圆 38">
              <a:extLst>
                <a:ext uri="{FF2B5EF4-FFF2-40B4-BE49-F238E27FC236}">
                  <a16:creationId xmlns:a16="http://schemas.microsoft.com/office/drawing/2014/main" id="{98D37812-78AD-4360-8ED8-882F479F1513}"/>
                </a:ext>
              </a:extLst>
            </p:cNvPr>
            <p:cNvSpPr/>
            <p:nvPr/>
          </p:nvSpPr>
          <p:spPr>
            <a:xfrm>
              <a:off x="392112" y="760412"/>
              <a:ext cx="3825874" cy="3825874"/>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00" dirty="0">
                  <a:solidFill>
                    <a:schemeClr val="tx1"/>
                  </a:solidFill>
                  <a:latin typeface="Segoe UI Black" panose="020B0A02040204020203" pitchFamily="34" charset="0"/>
                  <a:ea typeface="Segoe UI Black" panose="020B0A02040204020203" pitchFamily="34" charset="0"/>
                </a:rPr>
                <a:t>CRF</a:t>
              </a:r>
              <a:endParaRPr lang="zh-CN" altLang="en-US" sz="2100" dirty="0">
                <a:solidFill>
                  <a:schemeClr val="tx1"/>
                </a:solidFill>
                <a:latin typeface="Segoe UI Black" panose="020B0A02040204020203" pitchFamily="34" charset="0"/>
              </a:endParaRPr>
            </a:p>
          </p:txBody>
        </p:sp>
      </p:grpSp>
      <p:grpSp>
        <p:nvGrpSpPr>
          <p:cNvPr id="64" name="组合 63">
            <a:extLst>
              <a:ext uri="{FF2B5EF4-FFF2-40B4-BE49-F238E27FC236}">
                <a16:creationId xmlns:a16="http://schemas.microsoft.com/office/drawing/2014/main" id="{FEA7E632-C2EB-4BBC-AEAF-CA37878BC29F}"/>
              </a:ext>
            </a:extLst>
          </p:cNvPr>
          <p:cNvGrpSpPr/>
          <p:nvPr/>
        </p:nvGrpSpPr>
        <p:grpSpPr>
          <a:xfrm>
            <a:off x="1019662" y="2668666"/>
            <a:ext cx="1357265" cy="488174"/>
            <a:chOff x="4210395" y="525954"/>
            <a:chExt cx="4589354" cy="1301106"/>
          </a:xfrm>
          <a:effectLst>
            <a:outerShdw blurRad="254000" dist="254000" dir="8100000" algn="tr" rotWithShape="0">
              <a:prstClr val="black">
                <a:alpha val="50000"/>
              </a:prstClr>
            </a:outerShdw>
          </a:effectLst>
        </p:grpSpPr>
        <p:sp>
          <p:nvSpPr>
            <p:cNvPr id="65" name="椭圆 57">
              <a:extLst>
                <a:ext uri="{FF2B5EF4-FFF2-40B4-BE49-F238E27FC236}">
                  <a16:creationId xmlns:a16="http://schemas.microsoft.com/office/drawing/2014/main" id="{F32FDB74-FAA8-4EE0-9D30-6E6BD477525D}"/>
                </a:ext>
              </a:extLst>
            </p:cNvPr>
            <p:cNvSpPr/>
            <p:nvPr/>
          </p:nvSpPr>
          <p:spPr>
            <a:xfrm>
              <a:off x="4210395" y="525954"/>
              <a:ext cx="4589354" cy="1301106"/>
            </a:xfrm>
            <a:prstGeom prst="round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66" name="TextBox 55">
              <a:extLst>
                <a:ext uri="{FF2B5EF4-FFF2-40B4-BE49-F238E27FC236}">
                  <a16:creationId xmlns:a16="http://schemas.microsoft.com/office/drawing/2014/main" id="{CA34706A-FAC2-4B11-B88B-1B09517A15B1}"/>
                </a:ext>
              </a:extLst>
            </p:cNvPr>
            <p:cNvSpPr txBox="1"/>
            <p:nvPr/>
          </p:nvSpPr>
          <p:spPr>
            <a:xfrm>
              <a:off x="4357871" y="525954"/>
              <a:ext cx="4294394" cy="1225216"/>
            </a:xfrm>
            <a:prstGeom prst="roundRect">
              <a:avLst/>
            </a:prstGeom>
            <a:noFill/>
          </p:spPr>
          <p:txBody>
            <a:bodyPr wrap="square" rtlCol="0">
              <a:spAutoFit/>
            </a:bodyPr>
            <a:lstStyle/>
            <a:p>
              <a:pPr algn="ctr"/>
              <a:r>
                <a:rPr lang="en-US" altLang="zh-CN" sz="2100" dirty="0" err="1">
                  <a:solidFill>
                    <a:schemeClr val="bg1"/>
                  </a:solidFill>
                  <a:latin typeface="Segoe UI Black" panose="020B0A02040204020203" pitchFamily="34" charset="0"/>
                  <a:ea typeface="Segoe UI Black" panose="020B0A02040204020203" pitchFamily="34" charset="0"/>
                </a:rPr>
                <a:t>BiLSTM</a:t>
              </a:r>
              <a:endParaRPr lang="zh-CN" altLang="en-US" sz="2100" dirty="0">
                <a:solidFill>
                  <a:schemeClr val="bg1"/>
                </a:solidFill>
                <a:latin typeface="Segoe UI Black" panose="020B0A02040204020203" pitchFamily="34" charset="0"/>
                <a:ea typeface="黑体" panose="02010609060101010101" pitchFamily="49" charset="-122"/>
              </a:endParaRPr>
            </a:p>
          </p:txBody>
        </p:sp>
      </p:grpSp>
      <p:sp>
        <p:nvSpPr>
          <p:cNvPr id="92" name="文本框 91">
            <a:extLst>
              <a:ext uri="{FF2B5EF4-FFF2-40B4-BE49-F238E27FC236}">
                <a16:creationId xmlns:a16="http://schemas.microsoft.com/office/drawing/2014/main" id="{27A0A14D-4725-4148-AAFE-394CAE3AED9D}"/>
              </a:ext>
            </a:extLst>
          </p:cNvPr>
          <p:cNvSpPr txBox="1"/>
          <p:nvPr/>
        </p:nvSpPr>
        <p:spPr>
          <a:xfrm>
            <a:off x="2616379" y="2624860"/>
            <a:ext cx="4076326" cy="1846659"/>
          </a:xfrm>
          <a:prstGeom prst="rect">
            <a:avLst/>
          </a:prstGeom>
          <a:noFill/>
        </p:spPr>
        <p:txBody>
          <a:bodyPr wrap="square">
            <a:spAutoFit/>
          </a:bodyPr>
          <a:lstStyle/>
          <a:p>
            <a:r>
              <a:rPr lang="en-US" altLang="zh-CN" sz="1600" b="1" dirty="0">
                <a:effectLst/>
                <a:ea typeface="等线" panose="02010600030101010101" pitchFamily="2" charset="-122"/>
                <a:cs typeface="Times New Roman" panose="02020603050405020304" pitchFamily="18" charset="0"/>
              </a:rPr>
              <a:t>Lattice LSTM</a:t>
            </a:r>
            <a:r>
              <a:rPr lang="zh-CN" altLang="zh-CN" sz="1600" b="1" dirty="0">
                <a:effectLst/>
                <a:ea typeface="等线" panose="02010600030101010101" pitchFamily="2" charset="-122"/>
                <a:cs typeface="Times New Roman" panose="02020603050405020304" pitchFamily="18" charset="0"/>
              </a:rPr>
              <a:t>缺点：</a:t>
            </a:r>
            <a:endParaRPr lang="en-US" altLang="zh-CN" sz="1600" b="1" dirty="0">
              <a:effectLst/>
              <a:ea typeface="等线" panose="02010600030101010101" pitchFamily="2" charset="-122"/>
              <a:cs typeface="Times New Roman" panose="02020603050405020304" pitchFamily="18" charset="0"/>
            </a:endParaRPr>
          </a:p>
          <a:p>
            <a:r>
              <a:rPr lang="zh-CN" altLang="zh-CN" sz="1400" dirty="0">
                <a:effectLst/>
                <a:ea typeface="等线" panose="02010600030101010101" pitchFamily="2" charset="-122"/>
                <a:cs typeface="Times New Roman" panose="02020603050405020304" pitchFamily="18" charset="0"/>
              </a:rPr>
              <a:t>（</a:t>
            </a:r>
            <a:r>
              <a:rPr lang="en-US" altLang="zh-CN" sz="1400" dirty="0">
                <a:effectLst/>
                <a:ea typeface="等线" panose="02010600030101010101" pitchFamily="2" charset="-122"/>
                <a:cs typeface="Times New Roman" panose="02020603050405020304" pitchFamily="18" charset="0"/>
              </a:rPr>
              <a:t>1</a:t>
            </a:r>
            <a:r>
              <a:rPr lang="zh-CN" altLang="zh-CN" sz="1400" dirty="0">
                <a:effectLst/>
                <a:ea typeface="等线" panose="02010600030101010101" pitchFamily="2" charset="-122"/>
                <a:cs typeface="Times New Roman" panose="02020603050405020304" pitchFamily="18" charset="0"/>
              </a:rPr>
              <a:t>）</a:t>
            </a:r>
            <a:r>
              <a:rPr lang="zh-CN" altLang="en-US" sz="1400" dirty="0">
                <a:effectLst/>
                <a:ea typeface="等线" panose="02010600030101010101" pitchFamily="2" charset="-122"/>
                <a:cs typeface="Times New Roman" panose="02020603050405020304" pitchFamily="18" charset="0"/>
              </a:rPr>
              <a:t>信息损失，每个字符只能获取以它为结尾的词汇信息</a:t>
            </a:r>
            <a:r>
              <a:rPr lang="en-US" altLang="zh-CN" sz="1400" dirty="0">
                <a:effectLst/>
                <a:ea typeface="等线" panose="02010600030101010101" pitchFamily="2" charset="-122"/>
                <a:cs typeface="Times New Roman" panose="02020603050405020304" pitchFamily="18" charset="0"/>
              </a:rPr>
              <a:t>;</a:t>
            </a:r>
          </a:p>
          <a:p>
            <a:r>
              <a:rPr lang="zh-CN" altLang="zh-CN" sz="1400" dirty="0">
                <a:effectLst/>
                <a:ea typeface="等线" panose="02010600030101010101" pitchFamily="2" charset="-122"/>
                <a:cs typeface="Times New Roman" panose="02020603050405020304" pitchFamily="18" charset="0"/>
              </a:rPr>
              <a:t>（</a:t>
            </a:r>
            <a:r>
              <a:rPr lang="en-US" altLang="zh-CN" sz="1400" dirty="0">
                <a:effectLst/>
                <a:ea typeface="等线" panose="02010600030101010101" pitchFamily="2" charset="-122"/>
                <a:cs typeface="Times New Roman" panose="02020603050405020304" pitchFamily="18" charset="0"/>
              </a:rPr>
              <a:t>2</a:t>
            </a:r>
            <a:r>
              <a:rPr lang="zh-CN" altLang="zh-CN" sz="1400" dirty="0">
                <a:effectLst/>
                <a:ea typeface="等线" panose="02010600030101010101" pitchFamily="2" charset="-122"/>
                <a:cs typeface="Times New Roman" panose="02020603050405020304" pitchFamily="18" charset="0"/>
              </a:rPr>
              <a:t>）词汇与词汇之间没有记忆，只有字与字之间的记忆；</a:t>
            </a:r>
            <a:endParaRPr lang="en-US" altLang="zh-CN" sz="1400" dirty="0">
              <a:effectLst/>
              <a:ea typeface="等线" panose="02010600030101010101" pitchFamily="2" charset="-122"/>
              <a:cs typeface="Times New Roman" panose="02020603050405020304" pitchFamily="18" charset="0"/>
            </a:endParaRPr>
          </a:p>
          <a:p>
            <a:r>
              <a:rPr lang="zh-CN" altLang="zh-CN" sz="1400" dirty="0">
                <a:effectLst/>
                <a:ea typeface="等线" panose="02010600030101010101" pitchFamily="2" charset="-122"/>
                <a:cs typeface="Times New Roman" panose="02020603050405020304" pitchFamily="18" charset="0"/>
              </a:rPr>
              <a:t>（</a:t>
            </a:r>
            <a:r>
              <a:rPr lang="en-US" altLang="zh-CN" sz="1400" dirty="0">
                <a:effectLst/>
                <a:ea typeface="等线" panose="02010600030101010101" pitchFamily="2" charset="-122"/>
                <a:cs typeface="Times New Roman" panose="02020603050405020304" pitchFamily="18" charset="0"/>
              </a:rPr>
              <a:t>3</a:t>
            </a:r>
            <a:r>
              <a:rPr lang="zh-CN" altLang="zh-CN" sz="1400" dirty="0">
                <a:effectLst/>
                <a:ea typeface="等线" panose="02010600030101010101" pitchFamily="2" charset="-122"/>
                <a:cs typeface="Times New Roman" panose="02020603050405020304" pitchFamily="18" charset="0"/>
              </a:rPr>
              <a:t>）利用</a:t>
            </a:r>
            <a:r>
              <a:rPr lang="en-US" altLang="zh-CN" sz="1400" dirty="0" err="1">
                <a:effectLst/>
                <a:ea typeface="等线" panose="02010600030101010101" pitchFamily="2" charset="-122"/>
                <a:cs typeface="Times New Roman" panose="02020603050405020304" pitchFamily="18" charset="0"/>
              </a:rPr>
              <a:t>BiLSTM</a:t>
            </a:r>
            <a:r>
              <a:rPr lang="zh-CN" altLang="zh-CN" sz="1400" dirty="0">
                <a:effectLst/>
                <a:ea typeface="等线" panose="02010600030101010101" pitchFamily="2" charset="-122"/>
                <a:cs typeface="Times New Roman" panose="02020603050405020304" pitchFamily="18" charset="0"/>
              </a:rPr>
              <a:t>的时候，正向和反向的词汇信息是不一样的；</a:t>
            </a:r>
            <a:endParaRPr lang="en-US" altLang="zh-CN" sz="1400" dirty="0">
              <a:effectLst/>
              <a:ea typeface="等线" panose="02010600030101010101" pitchFamily="2" charset="-122"/>
              <a:cs typeface="Times New Roman" panose="02020603050405020304" pitchFamily="18" charset="0"/>
            </a:endParaRPr>
          </a:p>
          <a:p>
            <a:r>
              <a:rPr lang="zh-CN" altLang="zh-CN" sz="1400" dirty="0">
                <a:effectLst/>
                <a:ea typeface="等线" panose="02010600030101010101" pitchFamily="2" charset="-122"/>
                <a:cs typeface="Times New Roman" panose="02020603050405020304" pitchFamily="18" charset="0"/>
              </a:rPr>
              <a:t>（</a:t>
            </a:r>
            <a:r>
              <a:rPr lang="en-US" altLang="zh-CN" sz="1400" dirty="0">
                <a:effectLst/>
                <a:ea typeface="等线" panose="02010600030101010101" pitchFamily="2" charset="-122"/>
                <a:cs typeface="Times New Roman" panose="02020603050405020304" pitchFamily="18" charset="0"/>
              </a:rPr>
              <a:t>4</a:t>
            </a:r>
            <a:r>
              <a:rPr lang="zh-CN" altLang="zh-CN" sz="1400" dirty="0">
                <a:effectLst/>
                <a:ea typeface="等线" panose="02010600030101010101" pitchFamily="2" charset="-122"/>
                <a:cs typeface="Times New Roman" panose="02020603050405020304" pitchFamily="18" charset="0"/>
              </a:rPr>
              <a:t>）并行能力差，可迁移性差。</a:t>
            </a:r>
            <a:endParaRPr lang="zh-CN" altLang="en-US" sz="1400" dirty="0"/>
          </a:p>
        </p:txBody>
      </p:sp>
      <p:pic>
        <p:nvPicPr>
          <p:cNvPr id="86" name="图片 85">
            <a:extLst>
              <a:ext uri="{FF2B5EF4-FFF2-40B4-BE49-F238E27FC236}">
                <a16:creationId xmlns:a16="http://schemas.microsoft.com/office/drawing/2014/main" id="{D103203A-5146-439D-B735-EB9E5950210A}"/>
              </a:ext>
            </a:extLst>
          </p:cNvPr>
          <p:cNvPicPr/>
          <p:nvPr/>
        </p:nvPicPr>
        <p:blipFill rotWithShape="1">
          <a:blip r:embed="rId4"/>
          <a:srcRect t="28703" b="37013"/>
          <a:stretch/>
        </p:blipFill>
        <p:spPr>
          <a:xfrm>
            <a:off x="2701172" y="1165078"/>
            <a:ext cx="3643825" cy="13535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ustDataLst>
      <p:tags r:id="rId1"/>
    </p:custDataLst>
    <p:extLst>
      <p:ext uri="{BB962C8B-B14F-4D97-AF65-F5344CB8AC3E}">
        <p14:creationId xmlns:p14="http://schemas.microsoft.com/office/powerpoint/2010/main" val="4280168617"/>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wipe(up)">
                                      <p:cBhvr>
                                        <p:cTn id="7" dur="500"/>
                                        <p:tgtEl>
                                          <p:spTgt spid="86"/>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92"/>
                                        </p:tgtEl>
                                        <p:attrNameLst>
                                          <p:attrName>style.visibility</p:attrName>
                                        </p:attrNameLst>
                                      </p:cBhvr>
                                      <p:to>
                                        <p:strVal val="visible"/>
                                      </p:to>
                                    </p:set>
                                    <p:animEffect transition="in" filter="wipe(up)">
                                      <p:cBhvr>
                                        <p:cTn id="11"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直接连接符 58">
            <a:extLst>
              <a:ext uri="{FF2B5EF4-FFF2-40B4-BE49-F238E27FC236}">
                <a16:creationId xmlns:a16="http://schemas.microsoft.com/office/drawing/2014/main" id="{F2272E89-405D-4EE1-8257-7DDE65BD9AD7}"/>
              </a:ext>
            </a:extLst>
          </p:cNvPr>
          <p:cNvCxnSpPr>
            <a:cxnSpLocks/>
          </p:cNvCxnSpPr>
          <p:nvPr/>
        </p:nvCxnSpPr>
        <p:spPr>
          <a:xfrm>
            <a:off x="833899" y="749413"/>
            <a:ext cx="5691630"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cxnSp>
        <p:nvCxnSpPr>
          <p:cNvPr id="44" name="直接连接符 43">
            <a:extLst>
              <a:ext uri="{FF2B5EF4-FFF2-40B4-BE49-F238E27FC236}">
                <a16:creationId xmlns:a16="http://schemas.microsoft.com/office/drawing/2014/main" id="{25693AC5-1CA8-4E71-A2AE-20EBF8E2B883}"/>
              </a:ext>
            </a:extLst>
          </p:cNvPr>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45" name="TextBox 25">
            <a:extLst>
              <a:ext uri="{FF2B5EF4-FFF2-40B4-BE49-F238E27FC236}">
                <a16:creationId xmlns:a16="http://schemas.microsoft.com/office/drawing/2014/main" id="{7E5BF6D8-5A41-4753-B76B-45BE8BCE4DE7}"/>
              </a:ext>
            </a:extLst>
          </p:cNvPr>
          <p:cNvSpPr txBox="1"/>
          <p:nvPr/>
        </p:nvSpPr>
        <p:spPr>
          <a:xfrm>
            <a:off x="833899" y="59438"/>
            <a:ext cx="1675459"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优化与改进</a:t>
            </a:r>
          </a:p>
        </p:txBody>
      </p:sp>
      <p:sp>
        <p:nvSpPr>
          <p:cNvPr id="46" name="TextBox 26">
            <a:extLst>
              <a:ext uri="{FF2B5EF4-FFF2-40B4-BE49-F238E27FC236}">
                <a16:creationId xmlns:a16="http://schemas.microsoft.com/office/drawing/2014/main" id="{8657F9F7-CA40-43B9-BA10-EFD7EEA7F1FE}"/>
              </a:ext>
            </a:extLst>
          </p:cNvPr>
          <p:cNvSpPr txBox="1"/>
          <p:nvPr/>
        </p:nvSpPr>
        <p:spPr>
          <a:xfrm>
            <a:off x="2509358" y="172338"/>
            <a:ext cx="1544012"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OPTIMIZATION</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47" name="直接连接符 46">
            <a:extLst>
              <a:ext uri="{FF2B5EF4-FFF2-40B4-BE49-F238E27FC236}">
                <a16:creationId xmlns:a16="http://schemas.microsoft.com/office/drawing/2014/main" id="{9DE741C4-1183-4A86-BE6F-CA78D64AB497}"/>
              </a:ext>
            </a:extLst>
          </p:cNvPr>
          <p:cNvCxnSpPr/>
          <p:nvPr/>
        </p:nvCxnSpPr>
        <p:spPr>
          <a:xfrm>
            <a:off x="2485152" y="20591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448CDBFE-C225-443B-81C3-DD030A41A53D}"/>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52" name="椭圆 51">
              <a:extLst>
                <a:ext uri="{FF2B5EF4-FFF2-40B4-BE49-F238E27FC236}">
                  <a16:creationId xmlns:a16="http://schemas.microsoft.com/office/drawing/2014/main" id="{0F204ACE-C46F-43C2-9723-A86BADC96528}"/>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3" name="TextBox 55">
              <a:extLst>
                <a:ext uri="{FF2B5EF4-FFF2-40B4-BE49-F238E27FC236}">
                  <a16:creationId xmlns:a16="http://schemas.microsoft.com/office/drawing/2014/main" id="{CC33A0E1-AB74-41BD-AEE1-FFDCC2BF66AF}"/>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4</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grpSp>
        <p:nvGrpSpPr>
          <p:cNvPr id="55" name="组合 54">
            <a:extLst>
              <a:ext uri="{FF2B5EF4-FFF2-40B4-BE49-F238E27FC236}">
                <a16:creationId xmlns:a16="http://schemas.microsoft.com/office/drawing/2014/main" id="{E944B1D4-A18E-4487-8EE8-897FAE57282D}"/>
              </a:ext>
            </a:extLst>
          </p:cNvPr>
          <p:cNvGrpSpPr/>
          <p:nvPr/>
        </p:nvGrpSpPr>
        <p:grpSpPr>
          <a:xfrm>
            <a:off x="536016" y="447270"/>
            <a:ext cx="401018" cy="523220"/>
            <a:chOff x="2658342" y="1583046"/>
            <a:chExt cx="1326016" cy="1867579"/>
          </a:xfrm>
          <a:effectLst>
            <a:outerShdw blurRad="254000" dist="254000" dir="8100000" algn="tr" rotWithShape="0">
              <a:prstClr val="black">
                <a:alpha val="50000"/>
              </a:prstClr>
            </a:outerShdw>
          </a:effectLst>
        </p:grpSpPr>
        <p:sp>
          <p:nvSpPr>
            <p:cNvPr id="56" name="椭圆 55">
              <a:extLst>
                <a:ext uri="{FF2B5EF4-FFF2-40B4-BE49-F238E27FC236}">
                  <a16:creationId xmlns:a16="http://schemas.microsoft.com/office/drawing/2014/main" id="{7D616F66-7412-4B0A-B83B-80556A940B0B}"/>
                </a:ext>
              </a:extLst>
            </p:cNvPr>
            <p:cNvSpPr/>
            <p:nvPr/>
          </p:nvSpPr>
          <p:spPr>
            <a:xfrm>
              <a:off x="2683252" y="1980687"/>
              <a:ext cx="1301106" cy="130110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8" name="TextBox 55">
              <a:extLst>
                <a:ext uri="{FF2B5EF4-FFF2-40B4-BE49-F238E27FC236}">
                  <a16:creationId xmlns:a16="http://schemas.microsoft.com/office/drawing/2014/main" id="{E96C40C7-AB09-4019-A991-5E3DE7CCDBC6}"/>
                </a:ext>
              </a:extLst>
            </p:cNvPr>
            <p:cNvSpPr txBox="1"/>
            <p:nvPr/>
          </p:nvSpPr>
          <p:spPr>
            <a:xfrm>
              <a:off x="2658342" y="1583046"/>
              <a:ext cx="698167" cy="1867579"/>
            </a:xfrm>
            <a:prstGeom prst="rect">
              <a:avLst/>
            </a:prstGeom>
            <a:noFill/>
          </p:spPr>
          <p:txBody>
            <a:bodyPr wrap="square" rtlCol="0">
              <a:spAutoFit/>
            </a:bodyPr>
            <a:lstStyle/>
            <a:p>
              <a:r>
                <a:rPr lang="en-US" altLang="zh-CN" sz="2800" dirty="0">
                  <a:latin typeface="华文琥珀" panose="02010800040101010101" pitchFamily="2" charset="-122"/>
                  <a:ea typeface="华文琥珀" panose="02010800040101010101" pitchFamily="2" charset="-122"/>
                </a:rPr>
                <a:t>c</a:t>
              </a:r>
            </a:p>
          </p:txBody>
        </p:sp>
      </p:grpSp>
      <p:sp>
        <p:nvSpPr>
          <p:cNvPr id="62" name="TextBox 25">
            <a:extLst>
              <a:ext uri="{FF2B5EF4-FFF2-40B4-BE49-F238E27FC236}">
                <a16:creationId xmlns:a16="http://schemas.microsoft.com/office/drawing/2014/main" id="{54A32711-099E-43ED-B86F-58F472C1FD15}"/>
              </a:ext>
            </a:extLst>
          </p:cNvPr>
          <p:cNvSpPr txBox="1"/>
          <p:nvPr/>
        </p:nvSpPr>
        <p:spPr>
          <a:xfrm>
            <a:off x="1019662" y="530930"/>
            <a:ext cx="1973617"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融合词汇信息</a:t>
            </a:r>
          </a:p>
        </p:txBody>
      </p:sp>
      <p:cxnSp>
        <p:nvCxnSpPr>
          <p:cNvPr id="36" name="直接箭头连接符 35">
            <a:extLst>
              <a:ext uri="{FF2B5EF4-FFF2-40B4-BE49-F238E27FC236}">
                <a16:creationId xmlns:a16="http://schemas.microsoft.com/office/drawing/2014/main" id="{ECBA5395-021D-4388-B3C0-43796F0AD8AA}"/>
              </a:ext>
            </a:extLst>
          </p:cNvPr>
          <p:cNvCxnSpPr>
            <a:cxnSpLocks/>
            <a:stCxn id="39" idx="0"/>
            <a:endCxn id="66" idx="0"/>
          </p:cNvCxnSpPr>
          <p:nvPr/>
        </p:nvCxnSpPr>
        <p:spPr>
          <a:xfrm>
            <a:off x="1680802" y="1780177"/>
            <a:ext cx="17492" cy="88848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id="{26A5222B-4A43-4A4E-953F-2C61A8F60758}"/>
              </a:ext>
            </a:extLst>
          </p:cNvPr>
          <p:cNvGrpSpPr/>
          <p:nvPr/>
        </p:nvGrpSpPr>
        <p:grpSpPr>
          <a:xfrm>
            <a:off x="1170617" y="1770432"/>
            <a:ext cx="1020370" cy="446490"/>
            <a:chOff x="304800" y="673100"/>
            <a:chExt cx="4000500" cy="4000500"/>
          </a:xfrm>
          <a:effectLst>
            <a:outerShdw blurRad="444500" dist="254000" dir="8100000" algn="tr" rotWithShape="0">
              <a:prstClr val="black">
                <a:alpha val="50000"/>
              </a:prstClr>
            </a:outerShdw>
          </a:effectLst>
        </p:grpSpPr>
        <p:sp>
          <p:nvSpPr>
            <p:cNvPr id="38" name="同心圆 45">
              <a:extLst>
                <a:ext uri="{FF2B5EF4-FFF2-40B4-BE49-F238E27FC236}">
                  <a16:creationId xmlns:a16="http://schemas.microsoft.com/office/drawing/2014/main" id="{4B1AC05E-6849-4E13-BBB4-7CC7D95CD077}"/>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9" name="椭圆 38">
              <a:extLst>
                <a:ext uri="{FF2B5EF4-FFF2-40B4-BE49-F238E27FC236}">
                  <a16:creationId xmlns:a16="http://schemas.microsoft.com/office/drawing/2014/main" id="{A98C8EB7-7DF4-456A-84DD-24B4318C81EF}"/>
                </a:ext>
              </a:extLst>
            </p:cNvPr>
            <p:cNvSpPr/>
            <p:nvPr/>
          </p:nvSpPr>
          <p:spPr>
            <a:xfrm>
              <a:off x="392112" y="760412"/>
              <a:ext cx="3825874" cy="3825876"/>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00" dirty="0">
                  <a:solidFill>
                    <a:schemeClr val="tx1"/>
                  </a:solidFill>
                  <a:latin typeface="Segoe UI Black" panose="020B0A02040204020203" pitchFamily="34" charset="0"/>
                  <a:ea typeface="Segoe UI Black" panose="020B0A02040204020203" pitchFamily="34" charset="0"/>
                </a:rPr>
                <a:t>BERT</a:t>
              </a:r>
              <a:endParaRPr lang="zh-CN" altLang="en-US" sz="2100" dirty="0">
                <a:solidFill>
                  <a:schemeClr val="tx1"/>
                </a:solidFill>
                <a:latin typeface="Segoe UI Black" panose="020B0A02040204020203" pitchFamily="34" charset="0"/>
              </a:endParaRPr>
            </a:p>
          </p:txBody>
        </p:sp>
      </p:grpSp>
      <p:grpSp>
        <p:nvGrpSpPr>
          <p:cNvPr id="40" name="组合 39">
            <a:extLst>
              <a:ext uri="{FF2B5EF4-FFF2-40B4-BE49-F238E27FC236}">
                <a16:creationId xmlns:a16="http://schemas.microsoft.com/office/drawing/2014/main" id="{7F857F59-B35E-445D-9E83-077D59479EE2}"/>
              </a:ext>
            </a:extLst>
          </p:cNvPr>
          <p:cNvGrpSpPr/>
          <p:nvPr/>
        </p:nvGrpSpPr>
        <p:grpSpPr>
          <a:xfrm>
            <a:off x="459739" y="4599969"/>
            <a:ext cx="1252693" cy="427662"/>
            <a:chOff x="4210395" y="525954"/>
            <a:chExt cx="4589354"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58E74494-0803-4E63-901D-503219365B99}"/>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42" name="TextBox 55">
              <a:extLst>
                <a:ext uri="{FF2B5EF4-FFF2-40B4-BE49-F238E27FC236}">
                  <a16:creationId xmlns:a16="http://schemas.microsoft.com/office/drawing/2014/main" id="{662ADAEF-F64C-4A05-8942-F05EA4231F0C}"/>
                </a:ext>
              </a:extLst>
            </p:cNvPr>
            <p:cNvSpPr txBox="1"/>
            <p:nvPr/>
          </p:nvSpPr>
          <p:spPr>
            <a:xfrm>
              <a:off x="4493136" y="651096"/>
              <a:ext cx="4294391" cy="983187"/>
            </a:xfrm>
            <a:prstGeom prst="rect">
              <a:avLst/>
            </a:prstGeom>
            <a:noFill/>
          </p:spPr>
          <p:txBody>
            <a:bodyPr wrap="square" rtlCol="0">
              <a:spAutoFit/>
            </a:bodyPr>
            <a:lstStyle/>
            <a:p>
              <a:r>
                <a:rPr lang="zh-CN" altLang="en-US" sz="1500" dirty="0">
                  <a:solidFill>
                    <a:schemeClr val="bg1"/>
                  </a:solidFill>
                  <a:latin typeface="黑体" panose="02010609060101010101" pitchFamily="49" charset="-122"/>
                  <a:ea typeface="黑体" panose="02010609060101010101" pitchFamily="49" charset="-122"/>
                </a:rPr>
                <a:t>预测的标签</a:t>
              </a:r>
            </a:p>
          </p:txBody>
        </p:sp>
      </p:grpSp>
      <p:cxnSp>
        <p:nvCxnSpPr>
          <p:cNvPr id="43" name="直接箭头连接符 42">
            <a:extLst>
              <a:ext uri="{FF2B5EF4-FFF2-40B4-BE49-F238E27FC236}">
                <a16:creationId xmlns:a16="http://schemas.microsoft.com/office/drawing/2014/main" id="{96B6E7B8-D04C-4678-9DB2-54C8CFD02185}"/>
              </a:ext>
            </a:extLst>
          </p:cNvPr>
          <p:cNvCxnSpPr>
            <a:cxnSpLocks/>
            <a:stCxn id="63" idx="0"/>
          </p:cNvCxnSpPr>
          <p:nvPr/>
        </p:nvCxnSpPr>
        <p:spPr>
          <a:xfrm flipH="1">
            <a:off x="1300926" y="3657855"/>
            <a:ext cx="411506" cy="93236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870F19F1-860D-45F5-8407-4DB8496A75B9}"/>
              </a:ext>
            </a:extLst>
          </p:cNvPr>
          <p:cNvCxnSpPr>
            <a:cxnSpLocks/>
            <a:stCxn id="57" idx="0"/>
            <a:endCxn id="39" idx="0"/>
          </p:cNvCxnSpPr>
          <p:nvPr/>
        </p:nvCxnSpPr>
        <p:spPr>
          <a:xfrm>
            <a:off x="1176134" y="1088183"/>
            <a:ext cx="504668" cy="691994"/>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159B550-77A5-4E9F-8315-A71982FA0320}"/>
              </a:ext>
            </a:extLst>
          </p:cNvPr>
          <p:cNvCxnSpPr>
            <a:cxnSpLocks/>
            <a:stCxn id="66" idx="0"/>
            <a:endCxn id="63" idx="0"/>
          </p:cNvCxnSpPr>
          <p:nvPr/>
        </p:nvCxnSpPr>
        <p:spPr>
          <a:xfrm>
            <a:off x="1698294" y="2668666"/>
            <a:ext cx="14138" cy="98918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51" name="组合 50">
            <a:extLst>
              <a:ext uri="{FF2B5EF4-FFF2-40B4-BE49-F238E27FC236}">
                <a16:creationId xmlns:a16="http://schemas.microsoft.com/office/drawing/2014/main" id="{766E21B7-8AD6-43A4-A32D-E9686B35FB85}"/>
              </a:ext>
            </a:extLst>
          </p:cNvPr>
          <p:cNvGrpSpPr/>
          <p:nvPr/>
        </p:nvGrpSpPr>
        <p:grpSpPr>
          <a:xfrm>
            <a:off x="202189" y="1043239"/>
            <a:ext cx="1870465" cy="598942"/>
            <a:chOff x="4210395" y="525954"/>
            <a:chExt cx="4589354" cy="1745367"/>
          </a:xfrm>
          <a:effectLst>
            <a:outerShdw blurRad="254000" dist="254000" dir="8100000" algn="tr" rotWithShape="0">
              <a:prstClr val="black">
                <a:alpha val="50000"/>
              </a:prstClr>
            </a:outerShdw>
          </a:effectLst>
        </p:grpSpPr>
        <p:sp>
          <p:nvSpPr>
            <p:cNvPr id="54" name="椭圆 53">
              <a:extLst>
                <a:ext uri="{FF2B5EF4-FFF2-40B4-BE49-F238E27FC236}">
                  <a16:creationId xmlns:a16="http://schemas.microsoft.com/office/drawing/2014/main" id="{63D0E567-58F1-4537-AD96-00217275F5C4}"/>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57" name="TextBox 55">
              <a:extLst>
                <a:ext uri="{FF2B5EF4-FFF2-40B4-BE49-F238E27FC236}">
                  <a16:creationId xmlns:a16="http://schemas.microsoft.com/office/drawing/2014/main" id="{524AB4B9-F4CD-4940-8FF6-141143EF6232}"/>
                </a:ext>
              </a:extLst>
            </p:cNvPr>
            <p:cNvSpPr txBox="1"/>
            <p:nvPr/>
          </p:nvSpPr>
          <p:spPr>
            <a:xfrm>
              <a:off x="4505358" y="656925"/>
              <a:ext cx="4189397" cy="1614396"/>
            </a:xfrm>
            <a:prstGeom prst="rect">
              <a:avLst/>
            </a:prstGeom>
            <a:noFill/>
          </p:spPr>
          <p:txBody>
            <a:bodyPr wrap="square" rtlCol="0">
              <a:spAutoFit/>
            </a:bodyPr>
            <a:lstStyle/>
            <a:p>
              <a:r>
                <a:rPr lang="zh-CN" altLang="en-US" sz="1500" dirty="0">
                  <a:solidFill>
                    <a:schemeClr val="bg1"/>
                  </a:solidFill>
                  <a:latin typeface="黑体" panose="02010609060101010101" pitchFamily="49" charset="-122"/>
                  <a:ea typeface="黑体" panose="02010609060101010101" pitchFamily="49" charset="-122"/>
                </a:rPr>
                <a:t>预处理后的数据</a:t>
              </a:r>
            </a:p>
          </p:txBody>
        </p:sp>
      </p:grpSp>
      <p:grpSp>
        <p:nvGrpSpPr>
          <p:cNvPr id="60" name="组合 59">
            <a:extLst>
              <a:ext uri="{FF2B5EF4-FFF2-40B4-BE49-F238E27FC236}">
                <a16:creationId xmlns:a16="http://schemas.microsoft.com/office/drawing/2014/main" id="{F8EE2EA3-0162-49B3-A821-A2A70293826A}"/>
              </a:ext>
            </a:extLst>
          </p:cNvPr>
          <p:cNvGrpSpPr/>
          <p:nvPr/>
        </p:nvGrpSpPr>
        <p:grpSpPr>
          <a:xfrm>
            <a:off x="1202247" y="3648110"/>
            <a:ext cx="1020370" cy="446490"/>
            <a:chOff x="304800" y="673100"/>
            <a:chExt cx="4000500" cy="4000500"/>
          </a:xfrm>
          <a:effectLst>
            <a:outerShdw blurRad="444500" dist="254000" dir="8100000" algn="tr" rotWithShape="0">
              <a:prstClr val="black">
                <a:alpha val="50000"/>
              </a:prstClr>
            </a:outerShdw>
          </a:effectLst>
        </p:grpSpPr>
        <p:sp>
          <p:nvSpPr>
            <p:cNvPr id="61" name="同心圆 45">
              <a:extLst>
                <a:ext uri="{FF2B5EF4-FFF2-40B4-BE49-F238E27FC236}">
                  <a16:creationId xmlns:a16="http://schemas.microsoft.com/office/drawing/2014/main" id="{956402F4-D49B-4758-867C-80722BB7C60D}"/>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63" name="椭圆 38">
              <a:extLst>
                <a:ext uri="{FF2B5EF4-FFF2-40B4-BE49-F238E27FC236}">
                  <a16:creationId xmlns:a16="http://schemas.microsoft.com/office/drawing/2014/main" id="{98D37812-78AD-4360-8ED8-882F479F1513}"/>
                </a:ext>
              </a:extLst>
            </p:cNvPr>
            <p:cNvSpPr/>
            <p:nvPr/>
          </p:nvSpPr>
          <p:spPr>
            <a:xfrm>
              <a:off x="392112" y="760412"/>
              <a:ext cx="3825874" cy="3825874"/>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00" dirty="0">
                  <a:solidFill>
                    <a:schemeClr val="tx1"/>
                  </a:solidFill>
                  <a:latin typeface="Segoe UI Black" panose="020B0A02040204020203" pitchFamily="34" charset="0"/>
                  <a:ea typeface="Segoe UI Black" panose="020B0A02040204020203" pitchFamily="34" charset="0"/>
                </a:rPr>
                <a:t>CRF</a:t>
              </a:r>
              <a:endParaRPr lang="zh-CN" altLang="en-US" sz="2100" dirty="0">
                <a:solidFill>
                  <a:schemeClr val="tx1"/>
                </a:solidFill>
                <a:latin typeface="Segoe UI Black" panose="020B0A02040204020203" pitchFamily="34" charset="0"/>
              </a:endParaRPr>
            </a:p>
          </p:txBody>
        </p:sp>
      </p:grpSp>
      <p:grpSp>
        <p:nvGrpSpPr>
          <p:cNvPr id="64" name="组合 63">
            <a:extLst>
              <a:ext uri="{FF2B5EF4-FFF2-40B4-BE49-F238E27FC236}">
                <a16:creationId xmlns:a16="http://schemas.microsoft.com/office/drawing/2014/main" id="{FEA7E632-C2EB-4BBC-AEAF-CA37878BC29F}"/>
              </a:ext>
            </a:extLst>
          </p:cNvPr>
          <p:cNvGrpSpPr/>
          <p:nvPr/>
        </p:nvGrpSpPr>
        <p:grpSpPr>
          <a:xfrm>
            <a:off x="1019662" y="2668666"/>
            <a:ext cx="1357265" cy="488174"/>
            <a:chOff x="4210395" y="525954"/>
            <a:chExt cx="4589354" cy="1301106"/>
          </a:xfrm>
          <a:effectLst>
            <a:outerShdw blurRad="254000" dist="254000" dir="8100000" algn="tr" rotWithShape="0">
              <a:prstClr val="black">
                <a:alpha val="50000"/>
              </a:prstClr>
            </a:outerShdw>
          </a:effectLst>
        </p:grpSpPr>
        <p:sp>
          <p:nvSpPr>
            <p:cNvPr id="65" name="椭圆 57">
              <a:extLst>
                <a:ext uri="{FF2B5EF4-FFF2-40B4-BE49-F238E27FC236}">
                  <a16:creationId xmlns:a16="http://schemas.microsoft.com/office/drawing/2014/main" id="{F32FDB74-FAA8-4EE0-9D30-6E6BD477525D}"/>
                </a:ext>
              </a:extLst>
            </p:cNvPr>
            <p:cNvSpPr/>
            <p:nvPr/>
          </p:nvSpPr>
          <p:spPr>
            <a:xfrm>
              <a:off x="4210395" y="525954"/>
              <a:ext cx="4589354" cy="1301106"/>
            </a:xfrm>
            <a:prstGeom prst="round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66" name="TextBox 55">
              <a:extLst>
                <a:ext uri="{FF2B5EF4-FFF2-40B4-BE49-F238E27FC236}">
                  <a16:creationId xmlns:a16="http://schemas.microsoft.com/office/drawing/2014/main" id="{CA34706A-FAC2-4B11-B88B-1B09517A15B1}"/>
                </a:ext>
              </a:extLst>
            </p:cNvPr>
            <p:cNvSpPr txBox="1"/>
            <p:nvPr/>
          </p:nvSpPr>
          <p:spPr>
            <a:xfrm>
              <a:off x="4357871" y="525954"/>
              <a:ext cx="4294394" cy="1225216"/>
            </a:xfrm>
            <a:prstGeom prst="roundRect">
              <a:avLst/>
            </a:prstGeom>
            <a:noFill/>
          </p:spPr>
          <p:txBody>
            <a:bodyPr wrap="square" rtlCol="0">
              <a:spAutoFit/>
            </a:bodyPr>
            <a:lstStyle/>
            <a:p>
              <a:pPr algn="ctr"/>
              <a:r>
                <a:rPr lang="en-US" altLang="zh-CN" sz="2100" dirty="0" err="1">
                  <a:solidFill>
                    <a:schemeClr val="bg1"/>
                  </a:solidFill>
                  <a:latin typeface="Segoe UI Black" panose="020B0A02040204020203" pitchFamily="34" charset="0"/>
                  <a:ea typeface="Segoe UI Black" panose="020B0A02040204020203" pitchFamily="34" charset="0"/>
                </a:rPr>
                <a:t>BiLSTM</a:t>
              </a:r>
              <a:endParaRPr lang="zh-CN" altLang="en-US" sz="2100" dirty="0">
                <a:solidFill>
                  <a:schemeClr val="bg1"/>
                </a:solidFill>
                <a:latin typeface="Segoe UI Black" panose="020B0A02040204020203" pitchFamily="34" charset="0"/>
                <a:ea typeface="黑体" panose="02010609060101010101" pitchFamily="49" charset="-122"/>
              </a:endParaRPr>
            </a:p>
          </p:txBody>
        </p:sp>
      </p:grpSp>
      <p:sp>
        <p:nvSpPr>
          <p:cNvPr id="92" name="文本框 91">
            <a:extLst>
              <a:ext uri="{FF2B5EF4-FFF2-40B4-BE49-F238E27FC236}">
                <a16:creationId xmlns:a16="http://schemas.microsoft.com/office/drawing/2014/main" id="{27A0A14D-4725-4148-AAFE-394CAE3AED9D}"/>
              </a:ext>
            </a:extLst>
          </p:cNvPr>
          <p:cNvSpPr txBox="1"/>
          <p:nvPr/>
        </p:nvSpPr>
        <p:spPr>
          <a:xfrm>
            <a:off x="2597222" y="3592412"/>
            <a:ext cx="4076326" cy="984885"/>
          </a:xfrm>
          <a:prstGeom prst="rect">
            <a:avLst/>
          </a:prstGeom>
          <a:noFill/>
        </p:spPr>
        <p:txBody>
          <a:bodyPr wrap="square">
            <a:spAutoFit/>
          </a:bodyPr>
          <a:lstStyle/>
          <a:p>
            <a:r>
              <a:rPr lang="en-US" altLang="zh-CN" sz="1600" b="1" dirty="0">
                <a:effectLst/>
                <a:ea typeface="等线" panose="02010600030101010101" pitchFamily="2" charset="-122"/>
                <a:cs typeface="Times New Roman" panose="02020603050405020304" pitchFamily="18" charset="0"/>
              </a:rPr>
              <a:t>FLAT</a:t>
            </a:r>
            <a:r>
              <a:rPr lang="zh-CN" altLang="en-US" sz="1600" b="1" dirty="0">
                <a:effectLst/>
                <a:ea typeface="等线" panose="02010600030101010101" pitchFamily="2" charset="-122"/>
                <a:cs typeface="Times New Roman" panose="02020603050405020304" pitchFamily="18" charset="0"/>
              </a:rPr>
              <a:t>的优</a:t>
            </a:r>
            <a:r>
              <a:rPr lang="zh-CN" altLang="zh-CN" sz="1600" b="1" dirty="0">
                <a:effectLst/>
                <a:ea typeface="等线" panose="02010600030101010101" pitchFamily="2" charset="-122"/>
                <a:cs typeface="Times New Roman" panose="02020603050405020304" pitchFamily="18" charset="0"/>
              </a:rPr>
              <a:t>点：</a:t>
            </a:r>
            <a:endParaRPr lang="en-US" altLang="zh-CN" sz="1600" b="1" dirty="0">
              <a:effectLst/>
              <a:ea typeface="等线" panose="02010600030101010101" pitchFamily="2" charset="-122"/>
              <a:cs typeface="Times New Roman" panose="02020603050405020304" pitchFamily="18" charset="0"/>
            </a:endParaRPr>
          </a:p>
          <a:p>
            <a:r>
              <a:rPr lang="zh-CN" altLang="zh-CN" sz="1400" dirty="0">
                <a:effectLst/>
                <a:ea typeface="等线" panose="02010600030101010101" pitchFamily="2" charset="-122"/>
                <a:cs typeface="Times New Roman" panose="02020603050405020304" pitchFamily="18" charset="0"/>
              </a:rPr>
              <a:t>（</a:t>
            </a:r>
            <a:r>
              <a:rPr lang="en-US" altLang="zh-CN" sz="1400" dirty="0">
                <a:effectLst/>
                <a:ea typeface="等线" panose="02010600030101010101" pitchFamily="2" charset="-122"/>
                <a:cs typeface="Times New Roman" panose="02020603050405020304" pitchFamily="18" charset="0"/>
              </a:rPr>
              <a:t>1</a:t>
            </a:r>
            <a:r>
              <a:rPr lang="zh-CN" altLang="zh-CN" sz="1400" dirty="0">
                <a:effectLst/>
                <a:ea typeface="等线" panose="02010600030101010101" pitchFamily="2" charset="-122"/>
                <a:cs typeface="Times New Roman" panose="02020603050405020304" pitchFamily="18" charset="0"/>
              </a:rPr>
              <a:t>）</a:t>
            </a:r>
            <a:r>
              <a:rPr lang="zh-CN" altLang="en-US" sz="1400" dirty="0">
                <a:effectLst/>
                <a:ea typeface="等线" panose="02010600030101010101" pitchFamily="2" charset="-122"/>
                <a:cs typeface="Times New Roman" panose="02020603050405020304" pitchFamily="18" charset="0"/>
              </a:rPr>
              <a:t>解决了</a:t>
            </a:r>
            <a:r>
              <a:rPr lang="en-US" altLang="zh-CN" sz="1400" dirty="0">
                <a:effectLst/>
                <a:ea typeface="等线" panose="02010600030101010101" pitchFamily="2" charset="-122"/>
                <a:cs typeface="Times New Roman" panose="02020603050405020304" pitchFamily="18" charset="0"/>
              </a:rPr>
              <a:t>Lattice LSTM</a:t>
            </a:r>
            <a:r>
              <a:rPr lang="zh-CN" altLang="en-US" sz="1400" dirty="0">
                <a:effectLst/>
                <a:ea typeface="等线" panose="02010600030101010101" pitchFamily="2" charset="-122"/>
                <a:cs typeface="Times New Roman" panose="02020603050405020304" pitchFamily="18" charset="0"/>
              </a:rPr>
              <a:t>的缺点；</a:t>
            </a:r>
            <a:endParaRPr lang="en-US" altLang="zh-CN" sz="1400" dirty="0">
              <a:effectLst/>
              <a:ea typeface="等线" panose="02010600030101010101" pitchFamily="2" charset="-122"/>
              <a:cs typeface="Times New Roman" panose="02020603050405020304" pitchFamily="18" charset="0"/>
            </a:endParaRPr>
          </a:p>
          <a:p>
            <a:r>
              <a:rPr lang="zh-CN" altLang="zh-CN" sz="1400" dirty="0">
                <a:effectLst/>
                <a:ea typeface="等线" panose="02010600030101010101" pitchFamily="2" charset="-122"/>
                <a:cs typeface="Times New Roman" panose="02020603050405020304" pitchFamily="18" charset="0"/>
              </a:rPr>
              <a:t>（</a:t>
            </a:r>
            <a:r>
              <a:rPr lang="en-US" altLang="zh-CN" sz="1400" dirty="0">
                <a:effectLst/>
                <a:ea typeface="等线" panose="02010600030101010101" pitchFamily="2" charset="-122"/>
                <a:cs typeface="Times New Roman" panose="02020603050405020304" pitchFamily="18" charset="0"/>
              </a:rPr>
              <a:t>2</a:t>
            </a:r>
            <a:r>
              <a:rPr lang="zh-CN" altLang="zh-CN" sz="1400" dirty="0">
                <a:effectLst/>
                <a:ea typeface="等线" panose="02010600030101010101" pitchFamily="2" charset="-122"/>
                <a:cs typeface="Times New Roman" panose="02020603050405020304" pitchFamily="18" charset="0"/>
              </a:rPr>
              <a:t>）</a:t>
            </a:r>
            <a:r>
              <a:rPr lang="zh-CN" altLang="en-US" sz="1400" dirty="0">
                <a:effectLst/>
                <a:ea typeface="等线" panose="02010600030101010101" pitchFamily="2" charset="-122"/>
                <a:cs typeface="Times New Roman" panose="02020603050405020304" pitchFamily="18" charset="0"/>
              </a:rPr>
              <a:t>使用每个字</a:t>
            </a:r>
            <a:r>
              <a:rPr lang="en-US" altLang="zh-CN" sz="1400" dirty="0">
                <a:effectLst/>
                <a:ea typeface="等线" panose="02010600030101010101" pitchFamily="2" charset="-122"/>
                <a:cs typeface="Times New Roman" panose="02020603050405020304" pitchFamily="18" charset="0"/>
              </a:rPr>
              <a:t>/</a:t>
            </a:r>
            <a:r>
              <a:rPr lang="zh-CN" altLang="en-US" sz="1400" dirty="0">
                <a:effectLst/>
                <a:ea typeface="等线" panose="02010600030101010101" pitchFamily="2" charset="-122"/>
                <a:cs typeface="Times New Roman" panose="02020603050405020304" pitchFamily="18" charset="0"/>
              </a:rPr>
              <a:t>词汇的相对位置编码，相较于</a:t>
            </a:r>
            <a:r>
              <a:rPr lang="en-US" altLang="zh-CN" sz="1400" dirty="0">
                <a:effectLst/>
                <a:ea typeface="等线" panose="02010600030101010101" pitchFamily="2" charset="-122"/>
                <a:cs typeface="Times New Roman" panose="02020603050405020304" pitchFamily="18" charset="0"/>
              </a:rPr>
              <a:t>Transformer</a:t>
            </a:r>
            <a:r>
              <a:rPr lang="zh-CN" altLang="en-US" sz="1400" dirty="0">
                <a:effectLst/>
                <a:ea typeface="等线" panose="02010600030101010101" pitchFamily="2" charset="-122"/>
                <a:cs typeface="Times New Roman" panose="02020603050405020304" pitchFamily="18" charset="0"/>
              </a:rPr>
              <a:t>同时保留山下文内容信息和方向信息；</a:t>
            </a:r>
            <a:endParaRPr lang="zh-CN" altLang="en-US" sz="1400" dirty="0"/>
          </a:p>
        </p:txBody>
      </p:sp>
      <p:pic>
        <p:nvPicPr>
          <p:cNvPr id="71" name="图片 70">
            <a:extLst>
              <a:ext uri="{FF2B5EF4-FFF2-40B4-BE49-F238E27FC236}">
                <a16:creationId xmlns:a16="http://schemas.microsoft.com/office/drawing/2014/main" id="{B5ECF3AC-2EA8-48F8-A007-6E5A48C2F4ED}"/>
              </a:ext>
            </a:extLst>
          </p:cNvPr>
          <p:cNvPicPr/>
          <p:nvPr/>
        </p:nvPicPr>
        <p:blipFill>
          <a:blip r:embed="rId4"/>
          <a:stretch>
            <a:fillRect/>
          </a:stretch>
        </p:blipFill>
        <p:spPr>
          <a:xfrm>
            <a:off x="2642494" y="1043239"/>
            <a:ext cx="3883035" cy="237482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nvGrpSpPr>
          <p:cNvPr id="68" name="组合 67">
            <a:extLst>
              <a:ext uri="{FF2B5EF4-FFF2-40B4-BE49-F238E27FC236}">
                <a16:creationId xmlns:a16="http://schemas.microsoft.com/office/drawing/2014/main" id="{C5FFECD4-5FEC-414D-83AE-7513E209DBA3}"/>
              </a:ext>
            </a:extLst>
          </p:cNvPr>
          <p:cNvGrpSpPr/>
          <p:nvPr/>
        </p:nvGrpSpPr>
        <p:grpSpPr>
          <a:xfrm>
            <a:off x="1019660" y="2661088"/>
            <a:ext cx="1357265" cy="488174"/>
            <a:chOff x="4210395" y="525954"/>
            <a:chExt cx="4589354" cy="1301106"/>
          </a:xfrm>
          <a:effectLst>
            <a:outerShdw blurRad="254000" dist="254000" dir="8100000" algn="tr" rotWithShape="0">
              <a:prstClr val="black">
                <a:alpha val="50000"/>
              </a:prstClr>
            </a:outerShdw>
          </a:effectLst>
        </p:grpSpPr>
        <p:sp>
          <p:nvSpPr>
            <p:cNvPr id="69" name="椭圆 57">
              <a:extLst>
                <a:ext uri="{FF2B5EF4-FFF2-40B4-BE49-F238E27FC236}">
                  <a16:creationId xmlns:a16="http://schemas.microsoft.com/office/drawing/2014/main" id="{EEB543E2-CE86-460D-B481-1BA244454913}"/>
                </a:ext>
              </a:extLst>
            </p:cNvPr>
            <p:cNvSpPr/>
            <p:nvPr/>
          </p:nvSpPr>
          <p:spPr>
            <a:xfrm>
              <a:off x="4210395" y="525954"/>
              <a:ext cx="4589354" cy="1301106"/>
            </a:xfrm>
            <a:prstGeom prst="round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70" name="TextBox 55">
              <a:extLst>
                <a:ext uri="{FF2B5EF4-FFF2-40B4-BE49-F238E27FC236}">
                  <a16:creationId xmlns:a16="http://schemas.microsoft.com/office/drawing/2014/main" id="{D45E5CF7-456A-486E-9710-6DFBAF1BA929}"/>
                </a:ext>
              </a:extLst>
            </p:cNvPr>
            <p:cNvSpPr txBox="1"/>
            <p:nvPr/>
          </p:nvSpPr>
          <p:spPr>
            <a:xfrm>
              <a:off x="4357871" y="525954"/>
              <a:ext cx="4294394" cy="1225216"/>
            </a:xfrm>
            <a:prstGeom prst="roundRect">
              <a:avLst/>
            </a:prstGeom>
            <a:noFill/>
          </p:spPr>
          <p:txBody>
            <a:bodyPr wrap="square" rtlCol="0">
              <a:spAutoFit/>
            </a:bodyPr>
            <a:lstStyle/>
            <a:p>
              <a:pPr algn="ctr"/>
              <a:r>
                <a:rPr lang="en-US" altLang="zh-CN" sz="2100" dirty="0">
                  <a:solidFill>
                    <a:schemeClr val="bg1"/>
                  </a:solidFill>
                  <a:latin typeface="Segoe UI Black" panose="020B0A02040204020203" pitchFamily="34" charset="0"/>
                  <a:ea typeface="Segoe UI Black" panose="020B0A02040204020203" pitchFamily="34" charset="0"/>
                </a:rPr>
                <a:t>FLAT</a:t>
              </a:r>
              <a:endParaRPr lang="zh-CN" altLang="en-US" sz="2100" dirty="0">
                <a:solidFill>
                  <a:schemeClr val="bg1"/>
                </a:solidFill>
                <a:latin typeface="Segoe UI Black" panose="020B0A02040204020203" pitchFamily="34" charset="0"/>
                <a:ea typeface="黑体" panose="02010609060101010101" pitchFamily="49" charset="-122"/>
              </a:endParaRPr>
            </a:p>
          </p:txBody>
        </p:sp>
      </p:grpSp>
    </p:spTree>
    <p:custDataLst>
      <p:tags r:id="rId1"/>
    </p:custDataLst>
    <p:extLst>
      <p:ext uri="{BB962C8B-B14F-4D97-AF65-F5344CB8AC3E}">
        <p14:creationId xmlns:p14="http://schemas.microsoft.com/office/powerpoint/2010/main" val="924657342"/>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up)">
                                      <p:cBhvr>
                                        <p:cTn id="7" dur="500"/>
                                        <p:tgtEl>
                                          <p:spTgt spid="7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92"/>
                                        </p:tgtEl>
                                        <p:attrNameLst>
                                          <p:attrName>style.visibility</p:attrName>
                                        </p:attrNameLst>
                                      </p:cBhvr>
                                      <p:to>
                                        <p:strVal val="visible"/>
                                      </p:to>
                                    </p:set>
                                    <p:animEffect transition="in" filter="wipe(up)">
                                      <p:cBhvr>
                                        <p:cTn id="11" dur="500"/>
                                        <p:tgtEl>
                                          <p:spTgt spid="92"/>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2" fill="hold" nodeType="clickEffect">
                                  <p:stCondLst>
                                    <p:cond delay="0"/>
                                  </p:stCondLst>
                                  <p:childTnLst>
                                    <p:set>
                                      <p:cBhvr>
                                        <p:cTn id="15" dur="1" fill="hold">
                                          <p:stCondLst>
                                            <p:cond delay="0"/>
                                          </p:stCondLst>
                                        </p:cTn>
                                        <p:tgtEl>
                                          <p:spTgt spid="68"/>
                                        </p:tgtEl>
                                        <p:attrNameLst>
                                          <p:attrName>style.visibility</p:attrName>
                                        </p:attrNameLst>
                                      </p:cBhvr>
                                      <p:to>
                                        <p:strVal val="visible"/>
                                      </p:to>
                                    </p:set>
                                    <p:anim calcmode="lin" valueType="num">
                                      <p:cBhvr additive="base">
                                        <p:cTn id="16" dur="500" fill="hold"/>
                                        <p:tgtEl>
                                          <p:spTgt spid="68"/>
                                        </p:tgtEl>
                                        <p:attrNameLst>
                                          <p:attrName>ppt_x</p:attrName>
                                        </p:attrNameLst>
                                      </p:cBhvr>
                                      <p:tavLst>
                                        <p:tav tm="0">
                                          <p:val>
                                            <p:strVal val="1+#ppt_w/2"/>
                                          </p:val>
                                        </p:tav>
                                        <p:tav tm="100000">
                                          <p:val>
                                            <p:strVal val="#ppt_x"/>
                                          </p:val>
                                        </p:tav>
                                      </p:tavLst>
                                    </p:anim>
                                    <p:anim calcmode="lin" valueType="num">
                                      <p:cBhvr additive="base">
                                        <p:cTn id="17" dur="500" fill="hold"/>
                                        <p:tgtEl>
                                          <p:spTgt spid="6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直接连接符 58">
            <a:extLst>
              <a:ext uri="{FF2B5EF4-FFF2-40B4-BE49-F238E27FC236}">
                <a16:creationId xmlns:a16="http://schemas.microsoft.com/office/drawing/2014/main" id="{F2272E89-405D-4EE1-8257-7DDE65BD9AD7}"/>
              </a:ext>
            </a:extLst>
          </p:cNvPr>
          <p:cNvCxnSpPr>
            <a:cxnSpLocks/>
          </p:cNvCxnSpPr>
          <p:nvPr/>
        </p:nvCxnSpPr>
        <p:spPr>
          <a:xfrm>
            <a:off x="833899" y="749413"/>
            <a:ext cx="5691630"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cxnSp>
        <p:nvCxnSpPr>
          <p:cNvPr id="44" name="直接连接符 43">
            <a:extLst>
              <a:ext uri="{FF2B5EF4-FFF2-40B4-BE49-F238E27FC236}">
                <a16:creationId xmlns:a16="http://schemas.microsoft.com/office/drawing/2014/main" id="{25693AC5-1CA8-4E71-A2AE-20EBF8E2B883}"/>
              </a:ext>
            </a:extLst>
          </p:cNvPr>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45" name="TextBox 25">
            <a:extLst>
              <a:ext uri="{FF2B5EF4-FFF2-40B4-BE49-F238E27FC236}">
                <a16:creationId xmlns:a16="http://schemas.microsoft.com/office/drawing/2014/main" id="{7E5BF6D8-5A41-4753-B76B-45BE8BCE4DE7}"/>
              </a:ext>
            </a:extLst>
          </p:cNvPr>
          <p:cNvSpPr txBox="1"/>
          <p:nvPr/>
        </p:nvSpPr>
        <p:spPr>
          <a:xfrm>
            <a:off x="833899" y="59438"/>
            <a:ext cx="1675459"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优化与改进</a:t>
            </a:r>
          </a:p>
        </p:txBody>
      </p:sp>
      <p:sp>
        <p:nvSpPr>
          <p:cNvPr id="46" name="TextBox 26">
            <a:extLst>
              <a:ext uri="{FF2B5EF4-FFF2-40B4-BE49-F238E27FC236}">
                <a16:creationId xmlns:a16="http://schemas.microsoft.com/office/drawing/2014/main" id="{8657F9F7-CA40-43B9-BA10-EFD7EEA7F1FE}"/>
              </a:ext>
            </a:extLst>
          </p:cNvPr>
          <p:cNvSpPr txBox="1"/>
          <p:nvPr/>
        </p:nvSpPr>
        <p:spPr>
          <a:xfrm>
            <a:off x="2509358" y="172338"/>
            <a:ext cx="1544012"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OPTIMIZATION</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47" name="直接连接符 46">
            <a:extLst>
              <a:ext uri="{FF2B5EF4-FFF2-40B4-BE49-F238E27FC236}">
                <a16:creationId xmlns:a16="http://schemas.microsoft.com/office/drawing/2014/main" id="{9DE741C4-1183-4A86-BE6F-CA78D64AB497}"/>
              </a:ext>
            </a:extLst>
          </p:cNvPr>
          <p:cNvCxnSpPr/>
          <p:nvPr/>
        </p:nvCxnSpPr>
        <p:spPr>
          <a:xfrm>
            <a:off x="2485152" y="20591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448CDBFE-C225-443B-81C3-DD030A41A53D}"/>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52" name="椭圆 51">
              <a:extLst>
                <a:ext uri="{FF2B5EF4-FFF2-40B4-BE49-F238E27FC236}">
                  <a16:creationId xmlns:a16="http://schemas.microsoft.com/office/drawing/2014/main" id="{0F204ACE-C46F-43C2-9723-A86BADC96528}"/>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3" name="TextBox 55">
              <a:extLst>
                <a:ext uri="{FF2B5EF4-FFF2-40B4-BE49-F238E27FC236}">
                  <a16:creationId xmlns:a16="http://schemas.microsoft.com/office/drawing/2014/main" id="{CC33A0E1-AB74-41BD-AEE1-FFDCC2BF66AF}"/>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4</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grpSp>
        <p:nvGrpSpPr>
          <p:cNvPr id="55" name="组合 54">
            <a:extLst>
              <a:ext uri="{FF2B5EF4-FFF2-40B4-BE49-F238E27FC236}">
                <a16:creationId xmlns:a16="http://schemas.microsoft.com/office/drawing/2014/main" id="{E944B1D4-A18E-4487-8EE8-897FAE57282D}"/>
              </a:ext>
            </a:extLst>
          </p:cNvPr>
          <p:cNvGrpSpPr/>
          <p:nvPr/>
        </p:nvGrpSpPr>
        <p:grpSpPr>
          <a:xfrm>
            <a:off x="536016" y="447270"/>
            <a:ext cx="401018" cy="523220"/>
            <a:chOff x="2658342" y="1583046"/>
            <a:chExt cx="1326016" cy="1867579"/>
          </a:xfrm>
          <a:effectLst>
            <a:outerShdw blurRad="254000" dist="254000" dir="8100000" algn="tr" rotWithShape="0">
              <a:prstClr val="black">
                <a:alpha val="50000"/>
              </a:prstClr>
            </a:outerShdw>
          </a:effectLst>
        </p:grpSpPr>
        <p:sp>
          <p:nvSpPr>
            <p:cNvPr id="56" name="椭圆 55">
              <a:extLst>
                <a:ext uri="{FF2B5EF4-FFF2-40B4-BE49-F238E27FC236}">
                  <a16:creationId xmlns:a16="http://schemas.microsoft.com/office/drawing/2014/main" id="{7D616F66-7412-4B0A-B83B-80556A940B0B}"/>
                </a:ext>
              </a:extLst>
            </p:cNvPr>
            <p:cNvSpPr/>
            <p:nvPr/>
          </p:nvSpPr>
          <p:spPr>
            <a:xfrm>
              <a:off x="2683252" y="1980687"/>
              <a:ext cx="1301106" cy="130110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8" name="TextBox 55">
              <a:extLst>
                <a:ext uri="{FF2B5EF4-FFF2-40B4-BE49-F238E27FC236}">
                  <a16:creationId xmlns:a16="http://schemas.microsoft.com/office/drawing/2014/main" id="{E96C40C7-AB09-4019-A991-5E3DE7CCDBC6}"/>
                </a:ext>
              </a:extLst>
            </p:cNvPr>
            <p:cNvSpPr txBox="1"/>
            <p:nvPr/>
          </p:nvSpPr>
          <p:spPr>
            <a:xfrm>
              <a:off x="2658342" y="1583046"/>
              <a:ext cx="698167" cy="1867579"/>
            </a:xfrm>
            <a:prstGeom prst="rect">
              <a:avLst/>
            </a:prstGeom>
            <a:noFill/>
          </p:spPr>
          <p:txBody>
            <a:bodyPr wrap="square" rtlCol="0">
              <a:spAutoFit/>
            </a:bodyPr>
            <a:lstStyle/>
            <a:p>
              <a:r>
                <a:rPr lang="en-US" altLang="zh-CN" sz="2800" dirty="0">
                  <a:latin typeface="华文琥珀" panose="02010800040101010101" pitchFamily="2" charset="-122"/>
                  <a:ea typeface="华文琥珀" panose="02010800040101010101" pitchFamily="2" charset="-122"/>
                </a:rPr>
                <a:t>e</a:t>
              </a:r>
            </a:p>
          </p:txBody>
        </p:sp>
      </p:grpSp>
      <p:sp>
        <p:nvSpPr>
          <p:cNvPr id="62" name="TextBox 25">
            <a:extLst>
              <a:ext uri="{FF2B5EF4-FFF2-40B4-BE49-F238E27FC236}">
                <a16:creationId xmlns:a16="http://schemas.microsoft.com/office/drawing/2014/main" id="{54A32711-099E-43ED-B86F-58F472C1FD15}"/>
              </a:ext>
            </a:extLst>
          </p:cNvPr>
          <p:cNvSpPr txBox="1"/>
          <p:nvPr/>
        </p:nvSpPr>
        <p:spPr>
          <a:xfrm>
            <a:off x="1019662" y="530930"/>
            <a:ext cx="1479892"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升级</a:t>
            </a:r>
            <a:r>
              <a:rPr lang="en-US" altLang="zh-CN" sz="2100" spc="225" dirty="0">
                <a:latin typeface="华文琥珀" panose="02010800040101010101" pitchFamily="2" charset="-122"/>
                <a:ea typeface="华文琥珀" panose="02010800040101010101" pitchFamily="2" charset="-122"/>
              </a:rPr>
              <a:t>BERT</a:t>
            </a:r>
            <a:endParaRPr lang="zh-CN" altLang="en-US" sz="2100" spc="225" dirty="0">
              <a:latin typeface="华文琥珀" panose="02010800040101010101" pitchFamily="2" charset="-122"/>
              <a:ea typeface="华文琥珀" panose="02010800040101010101" pitchFamily="2" charset="-122"/>
            </a:endParaRPr>
          </a:p>
        </p:txBody>
      </p:sp>
      <p:cxnSp>
        <p:nvCxnSpPr>
          <p:cNvPr id="36" name="直接箭头连接符 35">
            <a:extLst>
              <a:ext uri="{FF2B5EF4-FFF2-40B4-BE49-F238E27FC236}">
                <a16:creationId xmlns:a16="http://schemas.microsoft.com/office/drawing/2014/main" id="{ECBA5395-021D-4388-B3C0-43796F0AD8AA}"/>
              </a:ext>
            </a:extLst>
          </p:cNvPr>
          <p:cNvCxnSpPr>
            <a:cxnSpLocks/>
            <a:stCxn id="39" idx="0"/>
            <a:endCxn id="66" idx="0"/>
          </p:cNvCxnSpPr>
          <p:nvPr/>
        </p:nvCxnSpPr>
        <p:spPr>
          <a:xfrm>
            <a:off x="1680802" y="1780177"/>
            <a:ext cx="17492" cy="88848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id="{26A5222B-4A43-4A4E-953F-2C61A8F60758}"/>
              </a:ext>
            </a:extLst>
          </p:cNvPr>
          <p:cNvGrpSpPr/>
          <p:nvPr/>
        </p:nvGrpSpPr>
        <p:grpSpPr>
          <a:xfrm>
            <a:off x="1170617" y="1770432"/>
            <a:ext cx="1020370" cy="446490"/>
            <a:chOff x="304800" y="673100"/>
            <a:chExt cx="4000500" cy="4000500"/>
          </a:xfrm>
          <a:effectLst>
            <a:outerShdw blurRad="444500" dist="254000" dir="8100000" algn="tr" rotWithShape="0">
              <a:prstClr val="black">
                <a:alpha val="50000"/>
              </a:prstClr>
            </a:outerShdw>
          </a:effectLst>
        </p:grpSpPr>
        <p:sp>
          <p:nvSpPr>
            <p:cNvPr id="38" name="同心圆 45">
              <a:extLst>
                <a:ext uri="{FF2B5EF4-FFF2-40B4-BE49-F238E27FC236}">
                  <a16:creationId xmlns:a16="http://schemas.microsoft.com/office/drawing/2014/main" id="{4B1AC05E-6849-4E13-BBB4-7CC7D95CD077}"/>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9" name="椭圆 38">
              <a:extLst>
                <a:ext uri="{FF2B5EF4-FFF2-40B4-BE49-F238E27FC236}">
                  <a16:creationId xmlns:a16="http://schemas.microsoft.com/office/drawing/2014/main" id="{A98C8EB7-7DF4-456A-84DD-24B4318C81EF}"/>
                </a:ext>
              </a:extLst>
            </p:cNvPr>
            <p:cNvSpPr/>
            <p:nvPr/>
          </p:nvSpPr>
          <p:spPr>
            <a:xfrm>
              <a:off x="392112" y="760412"/>
              <a:ext cx="3825874" cy="3825876"/>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00" dirty="0">
                  <a:solidFill>
                    <a:schemeClr val="tx1"/>
                  </a:solidFill>
                  <a:latin typeface="Segoe UI Black" panose="020B0A02040204020203" pitchFamily="34" charset="0"/>
                  <a:ea typeface="Segoe UI Black" panose="020B0A02040204020203" pitchFamily="34" charset="0"/>
                </a:rPr>
                <a:t>BERT</a:t>
              </a:r>
              <a:endParaRPr lang="zh-CN" altLang="en-US" sz="2100" dirty="0">
                <a:solidFill>
                  <a:schemeClr val="tx1"/>
                </a:solidFill>
                <a:latin typeface="Segoe UI Black" panose="020B0A02040204020203" pitchFamily="34" charset="0"/>
              </a:endParaRPr>
            </a:p>
          </p:txBody>
        </p:sp>
      </p:grpSp>
      <p:grpSp>
        <p:nvGrpSpPr>
          <p:cNvPr id="40" name="组合 39">
            <a:extLst>
              <a:ext uri="{FF2B5EF4-FFF2-40B4-BE49-F238E27FC236}">
                <a16:creationId xmlns:a16="http://schemas.microsoft.com/office/drawing/2014/main" id="{7F857F59-B35E-445D-9E83-077D59479EE2}"/>
              </a:ext>
            </a:extLst>
          </p:cNvPr>
          <p:cNvGrpSpPr/>
          <p:nvPr/>
        </p:nvGrpSpPr>
        <p:grpSpPr>
          <a:xfrm>
            <a:off x="459739" y="4599969"/>
            <a:ext cx="1252693" cy="427662"/>
            <a:chOff x="4210395" y="525954"/>
            <a:chExt cx="4589354"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58E74494-0803-4E63-901D-503219365B99}"/>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42" name="TextBox 55">
              <a:extLst>
                <a:ext uri="{FF2B5EF4-FFF2-40B4-BE49-F238E27FC236}">
                  <a16:creationId xmlns:a16="http://schemas.microsoft.com/office/drawing/2014/main" id="{662ADAEF-F64C-4A05-8942-F05EA4231F0C}"/>
                </a:ext>
              </a:extLst>
            </p:cNvPr>
            <p:cNvSpPr txBox="1"/>
            <p:nvPr/>
          </p:nvSpPr>
          <p:spPr>
            <a:xfrm>
              <a:off x="4493136" y="651096"/>
              <a:ext cx="4294391" cy="983187"/>
            </a:xfrm>
            <a:prstGeom prst="rect">
              <a:avLst/>
            </a:prstGeom>
            <a:noFill/>
          </p:spPr>
          <p:txBody>
            <a:bodyPr wrap="square" rtlCol="0">
              <a:spAutoFit/>
            </a:bodyPr>
            <a:lstStyle/>
            <a:p>
              <a:r>
                <a:rPr lang="zh-CN" altLang="en-US" sz="1500" dirty="0">
                  <a:solidFill>
                    <a:schemeClr val="bg1"/>
                  </a:solidFill>
                  <a:latin typeface="黑体" panose="02010609060101010101" pitchFamily="49" charset="-122"/>
                  <a:ea typeface="黑体" panose="02010609060101010101" pitchFamily="49" charset="-122"/>
                </a:rPr>
                <a:t>预测的标签</a:t>
              </a:r>
            </a:p>
          </p:txBody>
        </p:sp>
      </p:grpSp>
      <p:cxnSp>
        <p:nvCxnSpPr>
          <p:cNvPr id="43" name="直接箭头连接符 42">
            <a:extLst>
              <a:ext uri="{FF2B5EF4-FFF2-40B4-BE49-F238E27FC236}">
                <a16:creationId xmlns:a16="http://schemas.microsoft.com/office/drawing/2014/main" id="{96B6E7B8-D04C-4678-9DB2-54C8CFD02185}"/>
              </a:ext>
            </a:extLst>
          </p:cNvPr>
          <p:cNvCxnSpPr>
            <a:cxnSpLocks/>
            <a:stCxn id="63" idx="0"/>
          </p:cNvCxnSpPr>
          <p:nvPr/>
        </p:nvCxnSpPr>
        <p:spPr>
          <a:xfrm flipH="1">
            <a:off x="1300926" y="3657855"/>
            <a:ext cx="411506" cy="93236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870F19F1-860D-45F5-8407-4DB8496A75B9}"/>
              </a:ext>
            </a:extLst>
          </p:cNvPr>
          <p:cNvCxnSpPr>
            <a:cxnSpLocks/>
            <a:stCxn id="57" idx="0"/>
            <a:endCxn id="39" idx="0"/>
          </p:cNvCxnSpPr>
          <p:nvPr/>
        </p:nvCxnSpPr>
        <p:spPr>
          <a:xfrm>
            <a:off x="1176134" y="1088183"/>
            <a:ext cx="504668" cy="691994"/>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159B550-77A5-4E9F-8315-A71982FA0320}"/>
              </a:ext>
            </a:extLst>
          </p:cNvPr>
          <p:cNvCxnSpPr>
            <a:cxnSpLocks/>
            <a:stCxn id="66" idx="0"/>
            <a:endCxn id="63" idx="0"/>
          </p:cNvCxnSpPr>
          <p:nvPr/>
        </p:nvCxnSpPr>
        <p:spPr>
          <a:xfrm>
            <a:off x="1698294" y="2668666"/>
            <a:ext cx="14138" cy="98918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51" name="组合 50">
            <a:extLst>
              <a:ext uri="{FF2B5EF4-FFF2-40B4-BE49-F238E27FC236}">
                <a16:creationId xmlns:a16="http://schemas.microsoft.com/office/drawing/2014/main" id="{766E21B7-8AD6-43A4-A32D-E9686B35FB85}"/>
              </a:ext>
            </a:extLst>
          </p:cNvPr>
          <p:cNvGrpSpPr/>
          <p:nvPr/>
        </p:nvGrpSpPr>
        <p:grpSpPr>
          <a:xfrm>
            <a:off x="202189" y="1043239"/>
            <a:ext cx="1870465" cy="598942"/>
            <a:chOff x="4210395" y="525954"/>
            <a:chExt cx="4589354" cy="1745367"/>
          </a:xfrm>
          <a:effectLst>
            <a:outerShdw blurRad="254000" dist="254000" dir="8100000" algn="tr" rotWithShape="0">
              <a:prstClr val="black">
                <a:alpha val="50000"/>
              </a:prstClr>
            </a:outerShdw>
          </a:effectLst>
        </p:grpSpPr>
        <p:sp>
          <p:nvSpPr>
            <p:cNvPr id="54" name="椭圆 53">
              <a:extLst>
                <a:ext uri="{FF2B5EF4-FFF2-40B4-BE49-F238E27FC236}">
                  <a16:creationId xmlns:a16="http://schemas.microsoft.com/office/drawing/2014/main" id="{63D0E567-58F1-4537-AD96-00217275F5C4}"/>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57" name="TextBox 55">
              <a:extLst>
                <a:ext uri="{FF2B5EF4-FFF2-40B4-BE49-F238E27FC236}">
                  <a16:creationId xmlns:a16="http://schemas.microsoft.com/office/drawing/2014/main" id="{524AB4B9-F4CD-4940-8FF6-141143EF6232}"/>
                </a:ext>
              </a:extLst>
            </p:cNvPr>
            <p:cNvSpPr txBox="1"/>
            <p:nvPr/>
          </p:nvSpPr>
          <p:spPr>
            <a:xfrm>
              <a:off x="4505358" y="656925"/>
              <a:ext cx="4189397" cy="1614396"/>
            </a:xfrm>
            <a:prstGeom prst="rect">
              <a:avLst/>
            </a:prstGeom>
            <a:noFill/>
          </p:spPr>
          <p:txBody>
            <a:bodyPr wrap="square" rtlCol="0">
              <a:spAutoFit/>
            </a:bodyPr>
            <a:lstStyle/>
            <a:p>
              <a:r>
                <a:rPr lang="zh-CN" altLang="en-US" sz="1500" dirty="0">
                  <a:solidFill>
                    <a:schemeClr val="bg1"/>
                  </a:solidFill>
                  <a:latin typeface="黑体" panose="02010609060101010101" pitchFamily="49" charset="-122"/>
                  <a:ea typeface="黑体" panose="02010609060101010101" pitchFamily="49" charset="-122"/>
                </a:rPr>
                <a:t>预处理后的数据</a:t>
              </a:r>
            </a:p>
          </p:txBody>
        </p:sp>
      </p:grpSp>
      <p:grpSp>
        <p:nvGrpSpPr>
          <p:cNvPr id="60" name="组合 59">
            <a:extLst>
              <a:ext uri="{FF2B5EF4-FFF2-40B4-BE49-F238E27FC236}">
                <a16:creationId xmlns:a16="http://schemas.microsoft.com/office/drawing/2014/main" id="{F8EE2EA3-0162-49B3-A821-A2A70293826A}"/>
              </a:ext>
            </a:extLst>
          </p:cNvPr>
          <p:cNvGrpSpPr/>
          <p:nvPr/>
        </p:nvGrpSpPr>
        <p:grpSpPr>
          <a:xfrm>
            <a:off x="1202247" y="3648110"/>
            <a:ext cx="1020370" cy="446490"/>
            <a:chOff x="304800" y="673100"/>
            <a:chExt cx="4000500" cy="4000500"/>
          </a:xfrm>
          <a:effectLst>
            <a:outerShdw blurRad="444500" dist="254000" dir="8100000" algn="tr" rotWithShape="0">
              <a:prstClr val="black">
                <a:alpha val="50000"/>
              </a:prstClr>
            </a:outerShdw>
          </a:effectLst>
        </p:grpSpPr>
        <p:sp>
          <p:nvSpPr>
            <p:cNvPr id="61" name="同心圆 45">
              <a:extLst>
                <a:ext uri="{FF2B5EF4-FFF2-40B4-BE49-F238E27FC236}">
                  <a16:creationId xmlns:a16="http://schemas.microsoft.com/office/drawing/2014/main" id="{956402F4-D49B-4758-867C-80722BB7C60D}"/>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63" name="椭圆 38">
              <a:extLst>
                <a:ext uri="{FF2B5EF4-FFF2-40B4-BE49-F238E27FC236}">
                  <a16:creationId xmlns:a16="http://schemas.microsoft.com/office/drawing/2014/main" id="{98D37812-78AD-4360-8ED8-882F479F1513}"/>
                </a:ext>
              </a:extLst>
            </p:cNvPr>
            <p:cNvSpPr/>
            <p:nvPr/>
          </p:nvSpPr>
          <p:spPr>
            <a:xfrm>
              <a:off x="392112" y="760412"/>
              <a:ext cx="3825874" cy="3825874"/>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00" dirty="0">
                  <a:solidFill>
                    <a:schemeClr val="tx1"/>
                  </a:solidFill>
                  <a:latin typeface="Segoe UI Black" panose="020B0A02040204020203" pitchFamily="34" charset="0"/>
                  <a:ea typeface="Segoe UI Black" panose="020B0A02040204020203" pitchFamily="34" charset="0"/>
                </a:rPr>
                <a:t>CRF</a:t>
              </a:r>
              <a:endParaRPr lang="zh-CN" altLang="en-US" sz="2100" dirty="0">
                <a:solidFill>
                  <a:schemeClr val="tx1"/>
                </a:solidFill>
                <a:latin typeface="Segoe UI Black" panose="020B0A02040204020203" pitchFamily="34" charset="0"/>
              </a:endParaRPr>
            </a:p>
          </p:txBody>
        </p:sp>
      </p:grpSp>
      <p:grpSp>
        <p:nvGrpSpPr>
          <p:cNvPr id="64" name="组合 63">
            <a:extLst>
              <a:ext uri="{FF2B5EF4-FFF2-40B4-BE49-F238E27FC236}">
                <a16:creationId xmlns:a16="http://schemas.microsoft.com/office/drawing/2014/main" id="{FEA7E632-C2EB-4BBC-AEAF-CA37878BC29F}"/>
              </a:ext>
            </a:extLst>
          </p:cNvPr>
          <p:cNvGrpSpPr/>
          <p:nvPr/>
        </p:nvGrpSpPr>
        <p:grpSpPr>
          <a:xfrm>
            <a:off x="1019662" y="2668666"/>
            <a:ext cx="1357265" cy="488174"/>
            <a:chOff x="4210395" y="525954"/>
            <a:chExt cx="4589354" cy="1301106"/>
          </a:xfrm>
          <a:effectLst>
            <a:outerShdw blurRad="254000" dist="254000" dir="8100000" algn="tr" rotWithShape="0">
              <a:prstClr val="black">
                <a:alpha val="50000"/>
              </a:prstClr>
            </a:outerShdw>
          </a:effectLst>
        </p:grpSpPr>
        <p:sp>
          <p:nvSpPr>
            <p:cNvPr id="65" name="椭圆 57">
              <a:extLst>
                <a:ext uri="{FF2B5EF4-FFF2-40B4-BE49-F238E27FC236}">
                  <a16:creationId xmlns:a16="http://schemas.microsoft.com/office/drawing/2014/main" id="{F32FDB74-FAA8-4EE0-9D30-6E6BD477525D}"/>
                </a:ext>
              </a:extLst>
            </p:cNvPr>
            <p:cNvSpPr/>
            <p:nvPr/>
          </p:nvSpPr>
          <p:spPr>
            <a:xfrm>
              <a:off x="4210395" y="525954"/>
              <a:ext cx="4589354" cy="1301106"/>
            </a:xfrm>
            <a:prstGeom prst="round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66" name="TextBox 55">
              <a:extLst>
                <a:ext uri="{FF2B5EF4-FFF2-40B4-BE49-F238E27FC236}">
                  <a16:creationId xmlns:a16="http://schemas.microsoft.com/office/drawing/2014/main" id="{CA34706A-FAC2-4B11-B88B-1B09517A15B1}"/>
                </a:ext>
              </a:extLst>
            </p:cNvPr>
            <p:cNvSpPr txBox="1"/>
            <p:nvPr/>
          </p:nvSpPr>
          <p:spPr>
            <a:xfrm>
              <a:off x="4357871" y="525954"/>
              <a:ext cx="4294394" cy="1225216"/>
            </a:xfrm>
            <a:prstGeom prst="roundRect">
              <a:avLst/>
            </a:prstGeom>
            <a:noFill/>
          </p:spPr>
          <p:txBody>
            <a:bodyPr wrap="square" rtlCol="0">
              <a:spAutoFit/>
            </a:bodyPr>
            <a:lstStyle/>
            <a:p>
              <a:pPr algn="ctr"/>
              <a:r>
                <a:rPr lang="en-US" altLang="zh-CN" sz="2100" dirty="0">
                  <a:solidFill>
                    <a:schemeClr val="bg1"/>
                  </a:solidFill>
                  <a:latin typeface="Segoe UI Black" panose="020B0A02040204020203" pitchFamily="34" charset="0"/>
                  <a:ea typeface="Segoe UI Black" panose="020B0A02040204020203" pitchFamily="34" charset="0"/>
                </a:rPr>
                <a:t>FLAT</a:t>
              </a:r>
              <a:endParaRPr lang="zh-CN" altLang="en-US" sz="2100" dirty="0">
                <a:solidFill>
                  <a:schemeClr val="bg1"/>
                </a:solidFill>
                <a:latin typeface="Segoe UI Black" panose="020B0A02040204020203" pitchFamily="34" charset="0"/>
                <a:ea typeface="黑体" panose="02010609060101010101" pitchFamily="49" charset="-122"/>
              </a:endParaRPr>
            </a:p>
          </p:txBody>
        </p:sp>
      </p:grpSp>
      <p:grpSp>
        <p:nvGrpSpPr>
          <p:cNvPr id="74" name="组合 73">
            <a:extLst>
              <a:ext uri="{FF2B5EF4-FFF2-40B4-BE49-F238E27FC236}">
                <a16:creationId xmlns:a16="http://schemas.microsoft.com/office/drawing/2014/main" id="{BA82998E-E46B-41DD-858F-34AC71F5E124}"/>
              </a:ext>
            </a:extLst>
          </p:cNvPr>
          <p:cNvGrpSpPr/>
          <p:nvPr/>
        </p:nvGrpSpPr>
        <p:grpSpPr>
          <a:xfrm>
            <a:off x="958347" y="1780241"/>
            <a:ext cx="1479891" cy="446490"/>
            <a:chOff x="304800" y="673100"/>
            <a:chExt cx="4000500" cy="4000500"/>
          </a:xfrm>
          <a:effectLst>
            <a:outerShdw blurRad="444500" dist="254000" dir="8100000" algn="tr" rotWithShape="0">
              <a:prstClr val="black">
                <a:alpha val="50000"/>
              </a:prstClr>
            </a:outerShdw>
          </a:effectLst>
        </p:grpSpPr>
        <p:sp>
          <p:nvSpPr>
            <p:cNvPr id="75" name="同心圆 45">
              <a:extLst>
                <a:ext uri="{FF2B5EF4-FFF2-40B4-BE49-F238E27FC236}">
                  <a16:creationId xmlns:a16="http://schemas.microsoft.com/office/drawing/2014/main" id="{29AA27DE-DEE0-4D62-A531-E60104DA730F}"/>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76" name="椭圆 38">
              <a:extLst>
                <a:ext uri="{FF2B5EF4-FFF2-40B4-BE49-F238E27FC236}">
                  <a16:creationId xmlns:a16="http://schemas.microsoft.com/office/drawing/2014/main" id="{179F0F5A-2319-4124-9FC0-B6396EB6C868}"/>
                </a:ext>
              </a:extLst>
            </p:cNvPr>
            <p:cNvSpPr/>
            <p:nvPr/>
          </p:nvSpPr>
          <p:spPr>
            <a:xfrm>
              <a:off x="392112" y="760412"/>
              <a:ext cx="3825874" cy="3825876"/>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00" dirty="0" err="1">
                  <a:solidFill>
                    <a:schemeClr val="tx1"/>
                  </a:solidFill>
                  <a:latin typeface="Segoe UI Black" panose="020B0A02040204020203" pitchFamily="34" charset="0"/>
                  <a:ea typeface="Segoe UI Black" panose="020B0A02040204020203" pitchFamily="34" charset="0"/>
                </a:rPr>
                <a:t>RoBERTa</a:t>
              </a:r>
              <a:endParaRPr lang="zh-CN" altLang="en-US" sz="2100" dirty="0">
                <a:solidFill>
                  <a:schemeClr val="tx1"/>
                </a:solidFill>
                <a:latin typeface="Segoe UI Black" panose="020B0A02040204020203" pitchFamily="34" charset="0"/>
              </a:endParaRPr>
            </a:p>
          </p:txBody>
        </p:sp>
      </p:grpSp>
      <p:sp>
        <p:nvSpPr>
          <p:cNvPr id="77" name="文本框 76">
            <a:extLst>
              <a:ext uri="{FF2B5EF4-FFF2-40B4-BE49-F238E27FC236}">
                <a16:creationId xmlns:a16="http://schemas.microsoft.com/office/drawing/2014/main" id="{945A2DEB-6D56-4FE9-8463-40F8C97AAFB6}"/>
              </a:ext>
            </a:extLst>
          </p:cNvPr>
          <p:cNvSpPr txBox="1"/>
          <p:nvPr/>
        </p:nvSpPr>
        <p:spPr>
          <a:xfrm>
            <a:off x="2525909" y="1427558"/>
            <a:ext cx="4209647" cy="1323439"/>
          </a:xfrm>
          <a:prstGeom prst="rect">
            <a:avLst/>
          </a:prstGeom>
          <a:noFill/>
        </p:spPr>
        <p:txBody>
          <a:bodyPr wrap="square">
            <a:spAutoFit/>
          </a:bodyPr>
          <a:lstStyle/>
          <a:p>
            <a:pPr algn="just"/>
            <a:r>
              <a:rPr lang="en-US" altLang="zh-CN" sz="1600" kern="100" dirty="0">
                <a:effectLst/>
                <a:latin typeface="Calibri" panose="020F0502020204030204" pitchFamily="34" charset="0"/>
                <a:ea typeface="华文宋体" panose="02010600040101010101" pitchFamily="2" charset="-122"/>
                <a:cs typeface="Calibri" panose="020F0502020204030204" pitchFamily="34" charset="0"/>
              </a:rPr>
              <a:t>Facebook</a:t>
            </a:r>
            <a:r>
              <a:rPr lang="zh-CN" altLang="zh-CN" sz="1600" kern="100" dirty="0">
                <a:effectLst/>
                <a:latin typeface="Calibri" panose="020F0502020204030204" pitchFamily="34" charset="0"/>
                <a:ea typeface="华文宋体" panose="02010600040101010101" pitchFamily="2" charset="-122"/>
                <a:cs typeface="Calibri" panose="020F0502020204030204" pitchFamily="34" charset="0"/>
              </a:rPr>
              <a:t>提出的</a:t>
            </a:r>
            <a:r>
              <a:rPr lang="en-US" altLang="zh-CN" sz="1600" kern="100" dirty="0">
                <a:effectLst/>
                <a:latin typeface="Calibri" panose="020F0502020204030204" pitchFamily="34" charset="0"/>
                <a:ea typeface="华文宋体" panose="02010600040101010101" pitchFamily="2" charset="-122"/>
                <a:cs typeface="Calibri" panose="020F0502020204030204" pitchFamily="34" charset="0"/>
              </a:rPr>
              <a:t>a Robustly Optimized BERT Pretraining Approach</a:t>
            </a:r>
            <a:r>
              <a:rPr lang="zh-CN" altLang="zh-CN" sz="1600" kern="100" dirty="0">
                <a:effectLst/>
                <a:latin typeface="Calibri" panose="020F0502020204030204" pitchFamily="34" charset="0"/>
                <a:ea typeface="华文宋体" panose="02010600040101010101" pitchFamily="2" charset="-122"/>
                <a:cs typeface="Calibri" panose="020F0502020204030204" pitchFamily="34" charset="0"/>
              </a:rPr>
              <a:t>（</a:t>
            </a:r>
            <a:r>
              <a:rPr lang="en-US" altLang="zh-CN" sz="1600" kern="100" dirty="0" err="1">
                <a:effectLst/>
                <a:latin typeface="Calibri" panose="020F0502020204030204" pitchFamily="34" charset="0"/>
                <a:ea typeface="华文宋体" panose="02010600040101010101" pitchFamily="2" charset="-122"/>
                <a:cs typeface="Calibri" panose="020F0502020204030204" pitchFamily="34" charset="0"/>
              </a:rPr>
              <a:t>RoBERTa</a:t>
            </a:r>
            <a:r>
              <a:rPr lang="zh-CN" altLang="zh-CN" sz="1600" kern="100" dirty="0">
                <a:effectLst/>
                <a:latin typeface="Calibri" panose="020F0502020204030204" pitchFamily="34" charset="0"/>
                <a:ea typeface="华文宋体" panose="02010600040101010101" pitchFamily="2" charset="-122"/>
                <a:cs typeface="Calibri" panose="020F0502020204030204" pitchFamily="34" charset="0"/>
              </a:rPr>
              <a:t>），模型结构与</a:t>
            </a:r>
            <a:r>
              <a:rPr lang="en-US" altLang="zh-CN" sz="1600" kern="100" dirty="0">
                <a:effectLst/>
                <a:latin typeface="Calibri" panose="020F0502020204030204" pitchFamily="34" charset="0"/>
                <a:ea typeface="华文宋体" panose="02010600040101010101" pitchFamily="2" charset="-122"/>
                <a:cs typeface="Calibri" panose="020F0502020204030204" pitchFamily="34" charset="0"/>
              </a:rPr>
              <a:t>BERT</a:t>
            </a:r>
            <a:r>
              <a:rPr lang="zh-CN" altLang="zh-CN" sz="1600" kern="100" dirty="0">
                <a:effectLst/>
                <a:latin typeface="Calibri" panose="020F0502020204030204" pitchFamily="34" charset="0"/>
                <a:ea typeface="华文宋体" panose="02010600040101010101" pitchFamily="2" charset="-122"/>
                <a:cs typeface="Calibri" panose="020F0502020204030204" pitchFamily="34" charset="0"/>
              </a:rPr>
              <a:t>相同，但预训练时采用了更多的训练数据，并使用了动态</a:t>
            </a:r>
            <a:r>
              <a:rPr lang="en-US" altLang="zh-CN" sz="1600" kern="100" dirty="0">
                <a:effectLst/>
                <a:latin typeface="Calibri" panose="020F0502020204030204" pitchFamily="34" charset="0"/>
                <a:ea typeface="华文宋体" panose="02010600040101010101" pitchFamily="2" charset="-122"/>
                <a:cs typeface="Calibri" panose="020F0502020204030204" pitchFamily="34" charset="0"/>
              </a:rPr>
              <a:t>masking</a:t>
            </a:r>
            <a:r>
              <a:rPr lang="zh-CN" altLang="zh-CN" sz="1600" kern="100" dirty="0">
                <a:effectLst/>
                <a:latin typeface="Calibri" panose="020F0502020204030204" pitchFamily="34" charset="0"/>
                <a:ea typeface="华文宋体" panose="02010600040101010101" pitchFamily="2" charset="-122"/>
                <a:cs typeface="Calibri" panose="020F0502020204030204" pitchFamily="34" charset="0"/>
              </a:rPr>
              <a:t>的策略，移除了</a:t>
            </a:r>
            <a:r>
              <a:rPr lang="en-US" altLang="zh-CN" sz="1600" kern="100" dirty="0">
                <a:effectLst/>
                <a:latin typeface="Calibri" panose="020F0502020204030204" pitchFamily="34" charset="0"/>
                <a:ea typeface="华文宋体" panose="02010600040101010101" pitchFamily="2" charset="-122"/>
                <a:cs typeface="Calibri" panose="020F0502020204030204" pitchFamily="34" charset="0"/>
              </a:rPr>
              <a:t>Next Sentence Prediction</a:t>
            </a:r>
            <a:r>
              <a:rPr lang="zh-CN" altLang="zh-CN" sz="1600" kern="100" dirty="0">
                <a:effectLst/>
                <a:latin typeface="Calibri" panose="020F0502020204030204" pitchFamily="34" charset="0"/>
                <a:ea typeface="华文宋体" panose="02010600040101010101" pitchFamily="2" charset="-122"/>
                <a:cs typeface="Calibri" panose="020F0502020204030204" pitchFamily="34" charset="0"/>
              </a:rPr>
              <a:t>任务的预训练。</a:t>
            </a:r>
          </a:p>
        </p:txBody>
      </p:sp>
      <p:sp>
        <p:nvSpPr>
          <p:cNvPr id="3" name="文本框 2">
            <a:extLst>
              <a:ext uri="{FF2B5EF4-FFF2-40B4-BE49-F238E27FC236}">
                <a16:creationId xmlns:a16="http://schemas.microsoft.com/office/drawing/2014/main" id="{8896AA87-3CE4-40D4-BDE8-E07A960D6011}"/>
              </a:ext>
            </a:extLst>
          </p:cNvPr>
          <p:cNvSpPr txBox="1"/>
          <p:nvPr/>
        </p:nvSpPr>
        <p:spPr>
          <a:xfrm>
            <a:off x="2534530" y="899356"/>
            <a:ext cx="1428596" cy="461665"/>
          </a:xfrm>
          <a:prstGeom prst="rect">
            <a:avLst/>
          </a:prstGeom>
          <a:noFill/>
        </p:spPr>
        <p:txBody>
          <a:bodyPr wrap="none" rtlCol="0">
            <a:spAutoFit/>
          </a:bodyPr>
          <a:lstStyle/>
          <a:p>
            <a:pPr algn="just"/>
            <a:r>
              <a:rPr lang="en-US" altLang="zh-CN" sz="2400" b="1" kern="100" dirty="0" err="1">
                <a:effectLst/>
                <a:latin typeface="等线" panose="02010600030101010101" pitchFamily="2" charset="-122"/>
                <a:ea typeface="等线" panose="02010600030101010101" pitchFamily="2" charset="-122"/>
                <a:cs typeface="Times New Roman" panose="02020603050405020304" pitchFamily="18" charset="0"/>
              </a:rPr>
              <a:t>RoBERTa</a:t>
            </a:r>
            <a:endParaRPr lang="zh-CN" altLang="en-US" sz="2400" b="1" dirty="0"/>
          </a:p>
        </p:txBody>
      </p:sp>
      <p:pic>
        <p:nvPicPr>
          <p:cNvPr id="78" name="图片 77">
            <a:extLst>
              <a:ext uri="{FF2B5EF4-FFF2-40B4-BE49-F238E27FC236}">
                <a16:creationId xmlns:a16="http://schemas.microsoft.com/office/drawing/2014/main" id="{83416349-02B5-4125-95BD-9E60EA9B9085}"/>
              </a:ext>
            </a:extLst>
          </p:cNvPr>
          <p:cNvPicPr/>
          <p:nvPr/>
        </p:nvPicPr>
        <p:blipFill>
          <a:blip r:embed="rId4"/>
          <a:stretch>
            <a:fillRect/>
          </a:stretch>
        </p:blipFill>
        <p:spPr>
          <a:xfrm>
            <a:off x="2622531" y="3326863"/>
            <a:ext cx="4016401" cy="1536295"/>
          </a:xfrm>
          <a:prstGeom prst="rect">
            <a:avLst/>
          </a:prstGeom>
        </p:spPr>
      </p:pic>
      <p:sp>
        <p:nvSpPr>
          <p:cNvPr id="79" name="文本框 78">
            <a:extLst>
              <a:ext uri="{FF2B5EF4-FFF2-40B4-BE49-F238E27FC236}">
                <a16:creationId xmlns:a16="http://schemas.microsoft.com/office/drawing/2014/main" id="{35C8F99B-9CAA-48EF-B2E7-E142B954B056}"/>
              </a:ext>
            </a:extLst>
          </p:cNvPr>
          <p:cNvSpPr txBox="1"/>
          <p:nvPr/>
        </p:nvSpPr>
        <p:spPr>
          <a:xfrm>
            <a:off x="2525909" y="3019086"/>
            <a:ext cx="3212262" cy="307777"/>
          </a:xfrm>
          <a:prstGeom prst="rect">
            <a:avLst/>
          </a:prstGeom>
          <a:noFill/>
        </p:spPr>
        <p:txBody>
          <a:bodyPr wrap="square">
            <a:spAutoFit/>
          </a:bodyPr>
          <a:lstStyle/>
          <a:p>
            <a:pPr algn="just"/>
            <a:r>
              <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rPr>
              <a:t>在表现上，</a:t>
            </a:r>
            <a:r>
              <a:rPr lang="en-US" altLang="zh-CN" sz="1400" kern="100" dirty="0">
                <a:effectLst/>
                <a:latin typeface="等线" panose="02010600030101010101" pitchFamily="2" charset="-122"/>
                <a:ea typeface="等线" panose="02010600030101010101" pitchFamily="2" charset="-122"/>
                <a:cs typeface="Times New Roman" panose="02020603050405020304" pitchFamily="18" charset="0"/>
              </a:rPr>
              <a:t>GLUE</a:t>
            </a:r>
            <a:r>
              <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rPr>
              <a:t>基准测试上效果很好</a:t>
            </a:r>
          </a:p>
        </p:txBody>
      </p:sp>
    </p:spTree>
    <p:custDataLst>
      <p:tags r:id="rId1"/>
    </p:custDataLst>
    <p:extLst>
      <p:ext uri="{BB962C8B-B14F-4D97-AF65-F5344CB8AC3E}">
        <p14:creationId xmlns:p14="http://schemas.microsoft.com/office/powerpoint/2010/main" val="3019074608"/>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wipe(up)">
                                      <p:cBhvr>
                                        <p:cTn id="11" dur="500"/>
                                        <p:tgtEl>
                                          <p:spTgt spid="77"/>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wipe(up)">
                                      <p:cBhvr>
                                        <p:cTn id="15" dur="500"/>
                                        <p:tgtEl>
                                          <p:spTgt spid="79"/>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78"/>
                                        </p:tgtEl>
                                        <p:attrNameLst>
                                          <p:attrName>style.visibility</p:attrName>
                                        </p:attrNameLst>
                                      </p:cBhvr>
                                      <p:to>
                                        <p:strVal val="visible"/>
                                      </p:to>
                                    </p:set>
                                    <p:animEffect transition="in" filter="wipe(up)">
                                      <p:cBhvr>
                                        <p:cTn id="19" dur="500"/>
                                        <p:tgtEl>
                                          <p:spTgt spid="78"/>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2" fill="hold" nodeType="clickEffect">
                                  <p:stCondLst>
                                    <p:cond delay="0"/>
                                  </p:stCondLst>
                                  <p:childTnLst>
                                    <p:set>
                                      <p:cBhvr>
                                        <p:cTn id="23" dur="1" fill="hold">
                                          <p:stCondLst>
                                            <p:cond delay="0"/>
                                          </p:stCondLst>
                                        </p:cTn>
                                        <p:tgtEl>
                                          <p:spTgt spid="74"/>
                                        </p:tgtEl>
                                        <p:attrNameLst>
                                          <p:attrName>style.visibility</p:attrName>
                                        </p:attrNameLst>
                                      </p:cBhvr>
                                      <p:to>
                                        <p:strVal val="visible"/>
                                      </p:to>
                                    </p:set>
                                    <p:anim calcmode="lin" valueType="num">
                                      <p:cBhvr additive="base">
                                        <p:cTn id="24" dur="500" fill="hold"/>
                                        <p:tgtEl>
                                          <p:spTgt spid="74"/>
                                        </p:tgtEl>
                                        <p:attrNameLst>
                                          <p:attrName>ppt_x</p:attrName>
                                        </p:attrNameLst>
                                      </p:cBhvr>
                                      <p:tavLst>
                                        <p:tav tm="0">
                                          <p:val>
                                            <p:strVal val="1+#ppt_w/2"/>
                                          </p:val>
                                        </p:tav>
                                        <p:tav tm="100000">
                                          <p:val>
                                            <p:strVal val="#ppt_x"/>
                                          </p:val>
                                        </p:tav>
                                      </p:tavLst>
                                    </p:anim>
                                    <p:anim calcmode="lin" valueType="num">
                                      <p:cBhvr additive="base">
                                        <p:cTn id="25" dur="500" fill="hold"/>
                                        <p:tgtEl>
                                          <p:spTgt spid="7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3" grpId="0"/>
      <p:bldP spid="7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直接连接符 58">
            <a:extLst>
              <a:ext uri="{FF2B5EF4-FFF2-40B4-BE49-F238E27FC236}">
                <a16:creationId xmlns:a16="http://schemas.microsoft.com/office/drawing/2014/main" id="{F2272E89-405D-4EE1-8257-7DDE65BD9AD7}"/>
              </a:ext>
            </a:extLst>
          </p:cNvPr>
          <p:cNvCxnSpPr>
            <a:cxnSpLocks/>
          </p:cNvCxnSpPr>
          <p:nvPr/>
        </p:nvCxnSpPr>
        <p:spPr>
          <a:xfrm>
            <a:off x="833899" y="749413"/>
            <a:ext cx="5691630"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cxnSp>
        <p:nvCxnSpPr>
          <p:cNvPr id="44" name="直接连接符 43">
            <a:extLst>
              <a:ext uri="{FF2B5EF4-FFF2-40B4-BE49-F238E27FC236}">
                <a16:creationId xmlns:a16="http://schemas.microsoft.com/office/drawing/2014/main" id="{25693AC5-1CA8-4E71-A2AE-20EBF8E2B883}"/>
              </a:ext>
            </a:extLst>
          </p:cNvPr>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45" name="TextBox 25">
            <a:extLst>
              <a:ext uri="{FF2B5EF4-FFF2-40B4-BE49-F238E27FC236}">
                <a16:creationId xmlns:a16="http://schemas.microsoft.com/office/drawing/2014/main" id="{7E5BF6D8-5A41-4753-B76B-45BE8BCE4DE7}"/>
              </a:ext>
            </a:extLst>
          </p:cNvPr>
          <p:cNvSpPr txBox="1"/>
          <p:nvPr/>
        </p:nvSpPr>
        <p:spPr>
          <a:xfrm>
            <a:off x="833899" y="59438"/>
            <a:ext cx="1675459"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优化与改进</a:t>
            </a:r>
          </a:p>
        </p:txBody>
      </p:sp>
      <p:sp>
        <p:nvSpPr>
          <p:cNvPr id="46" name="TextBox 26">
            <a:extLst>
              <a:ext uri="{FF2B5EF4-FFF2-40B4-BE49-F238E27FC236}">
                <a16:creationId xmlns:a16="http://schemas.microsoft.com/office/drawing/2014/main" id="{8657F9F7-CA40-43B9-BA10-EFD7EEA7F1FE}"/>
              </a:ext>
            </a:extLst>
          </p:cNvPr>
          <p:cNvSpPr txBox="1"/>
          <p:nvPr/>
        </p:nvSpPr>
        <p:spPr>
          <a:xfrm>
            <a:off x="2509358" y="172338"/>
            <a:ext cx="1544012"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OPTIMIZATION</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47" name="直接连接符 46">
            <a:extLst>
              <a:ext uri="{FF2B5EF4-FFF2-40B4-BE49-F238E27FC236}">
                <a16:creationId xmlns:a16="http://schemas.microsoft.com/office/drawing/2014/main" id="{9DE741C4-1183-4A86-BE6F-CA78D64AB497}"/>
              </a:ext>
            </a:extLst>
          </p:cNvPr>
          <p:cNvCxnSpPr/>
          <p:nvPr/>
        </p:nvCxnSpPr>
        <p:spPr>
          <a:xfrm>
            <a:off x="2485152" y="20591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448CDBFE-C225-443B-81C3-DD030A41A53D}"/>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52" name="椭圆 51">
              <a:extLst>
                <a:ext uri="{FF2B5EF4-FFF2-40B4-BE49-F238E27FC236}">
                  <a16:creationId xmlns:a16="http://schemas.microsoft.com/office/drawing/2014/main" id="{0F204ACE-C46F-43C2-9723-A86BADC96528}"/>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3" name="TextBox 55">
              <a:extLst>
                <a:ext uri="{FF2B5EF4-FFF2-40B4-BE49-F238E27FC236}">
                  <a16:creationId xmlns:a16="http://schemas.microsoft.com/office/drawing/2014/main" id="{CC33A0E1-AB74-41BD-AEE1-FFDCC2BF66AF}"/>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4</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grpSp>
        <p:nvGrpSpPr>
          <p:cNvPr id="55" name="组合 54">
            <a:extLst>
              <a:ext uri="{FF2B5EF4-FFF2-40B4-BE49-F238E27FC236}">
                <a16:creationId xmlns:a16="http://schemas.microsoft.com/office/drawing/2014/main" id="{E944B1D4-A18E-4487-8EE8-897FAE57282D}"/>
              </a:ext>
            </a:extLst>
          </p:cNvPr>
          <p:cNvGrpSpPr/>
          <p:nvPr/>
        </p:nvGrpSpPr>
        <p:grpSpPr>
          <a:xfrm>
            <a:off x="543550" y="459825"/>
            <a:ext cx="393485" cy="523220"/>
            <a:chOff x="2683252" y="1627860"/>
            <a:chExt cx="1301106" cy="1867579"/>
          </a:xfrm>
          <a:effectLst>
            <a:outerShdw blurRad="254000" dist="254000" dir="8100000" algn="tr" rotWithShape="0">
              <a:prstClr val="black">
                <a:alpha val="50000"/>
              </a:prstClr>
            </a:outerShdw>
          </a:effectLst>
        </p:grpSpPr>
        <p:sp>
          <p:nvSpPr>
            <p:cNvPr id="56" name="椭圆 55">
              <a:extLst>
                <a:ext uri="{FF2B5EF4-FFF2-40B4-BE49-F238E27FC236}">
                  <a16:creationId xmlns:a16="http://schemas.microsoft.com/office/drawing/2014/main" id="{7D616F66-7412-4B0A-B83B-80556A940B0B}"/>
                </a:ext>
              </a:extLst>
            </p:cNvPr>
            <p:cNvSpPr/>
            <p:nvPr/>
          </p:nvSpPr>
          <p:spPr>
            <a:xfrm>
              <a:off x="2683252" y="1980687"/>
              <a:ext cx="1301106" cy="130110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8" name="TextBox 55">
              <a:extLst>
                <a:ext uri="{FF2B5EF4-FFF2-40B4-BE49-F238E27FC236}">
                  <a16:creationId xmlns:a16="http://schemas.microsoft.com/office/drawing/2014/main" id="{E96C40C7-AB09-4019-A991-5E3DE7CCDBC6}"/>
                </a:ext>
              </a:extLst>
            </p:cNvPr>
            <p:cNvSpPr txBox="1"/>
            <p:nvPr/>
          </p:nvSpPr>
          <p:spPr>
            <a:xfrm>
              <a:off x="2808833" y="1627860"/>
              <a:ext cx="698167" cy="1867579"/>
            </a:xfrm>
            <a:prstGeom prst="rect">
              <a:avLst/>
            </a:prstGeom>
            <a:noFill/>
          </p:spPr>
          <p:txBody>
            <a:bodyPr wrap="square" rtlCol="0">
              <a:spAutoFit/>
            </a:bodyPr>
            <a:lstStyle/>
            <a:p>
              <a:r>
                <a:rPr lang="en-US" altLang="zh-CN" sz="2800" dirty="0">
                  <a:latin typeface="华文琥珀" panose="02010800040101010101" pitchFamily="2" charset="-122"/>
                  <a:ea typeface="华文琥珀" panose="02010800040101010101" pitchFamily="2" charset="-122"/>
                </a:rPr>
                <a:t>f</a:t>
              </a:r>
            </a:p>
          </p:txBody>
        </p:sp>
      </p:grpSp>
      <p:sp>
        <p:nvSpPr>
          <p:cNvPr id="62" name="TextBox 25">
            <a:extLst>
              <a:ext uri="{FF2B5EF4-FFF2-40B4-BE49-F238E27FC236}">
                <a16:creationId xmlns:a16="http://schemas.microsoft.com/office/drawing/2014/main" id="{54A32711-099E-43ED-B86F-58F472C1FD15}"/>
              </a:ext>
            </a:extLst>
          </p:cNvPr>
          <p:cNvSpPr txBox="1"/>
          <p:nvPr/>
        </p:nvSpPr>
        <p:spPr>
          <a:xfrm>
            <a:off x="1019662" y="530930"/>
            <a:ext cx="784189" cy="415498"/>
          </a:xfrm>
          <a:prstGeom prst="rect">
            <a:avLst/>
          </a:prstGeom>
          <a:noFill/>
        </p:spPr>
        <p:txBody>
          <a:bodyPr wrap="none" rtlCol="0">
            <a:spAutoFit/>
          </a:bodyPr>
          <a:lstStyle/>
          <a:p>
            <a:r>
              <a:rPr lang="en-US" altLang="zh-CN" sz="2100" spc="225" dirty="0">
                <a:latin typeface="华文琥珀" panose="02010800040101010101" pitchFamily="2" charset="-122"/>
                <a:ea typeface="华文琥珀" panose="02010800040101010101" pitchFamily="2" charset="-122"/>
              </a:rPr>
              <a:t>FGM</a:t>
            </a:r>
            <a:endParaRPr lang="zh-CN" altLang="en-US" sz="2100" spc="225" dirty="0">
              <a:latin typeface="华文琥珀" panose="02010800040101010101" pitchFamily="2" charset="-122"/>
              <a:ea typeface="华文琥珀" panose="02010800040101010101" pitchFamily="2" charset="-122"/>
            </a:endParaRPr>
          </a:p>
        </p:txBody>
      </p:sp>
    </p:spTree>
    <p:custDataLst>
      <p:tags r:id="rId1"/>
    </p:custDataLst>
    <p:extLst>
      <p:ext uri="{BB962C8B-B14F-4D97-AF65-F5344CB8AC3E}">
        <p14:creationId xmlns:p14="http://schemas.microsoft.com/office/powerpoint/2010/main" val="3097783358"/>
      </p:ext>
    </p:extLst>
  </p:cSld>
  <p:clrMapOvr>
    <a:masterClrMapping/>
  </p:clrMapOvr>
  <p:transition>
    <p:wipe dir="d"/>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直接连接符 58">
            <a:extLst>
              <a:ext uri="{FF2B5EF4-FFF2-40B4-BE49-F238E27FC236}">
                <a16:creationId xmlns:a16="http://schemas.microsoft.com/office/drawing/2014/main" id="{F2272E89-405D-4EE1-8257-7DDE65BD9AD7}"/>
              </a:ext>
            </a:extLst>
          </p:cNvPr>
          <p:cNvCxnSpPr>
            <a:cxnSpLocks/>
          </p:cNvCxnSpPr>
          <p:nvPr/>
        </p:nvCxnSpPr>
        <p:spPr>
          <a:xfrm>
            <a:off x="833899" y="749413"/>
            <a:ext cx="5691630"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cxnSp>
        <p:nvCxnSpPr>
          <p:cNvPr id="44" name="直接连接符 43">
            <a:extLst>
              <a:ext uri="{FF2B5EF4-FFF2-40B4-BE49-F238E27FC236}">
                <a16:creationId xmlns:a16="http://schemas.microsoft.com/office/drawing/2014/main" id="{25693AC5-1CA8-4E71-A2AE-20EBF8E2B883}"/>
              </a:ext>
            </a:extLst>
          </p:cNvPr>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45" name="TextBox 25">
            <a:extLst>
              <a:ext uri="{FF2B5EF4-FFF2-40B4-BE49-F238E27FC236}">
                <a16:creationId xmlns:a16="http://schemas.microsoft.com/office/drawing/2014/main" id="{7E5BF6D8-5A41-4753-B76B-45BE8BCE4DE7}"/>
              </a:ext>
            </a:extLst>
          </p:cNvPr>
          <p:cNvSpPr txBox="1"/>
          <p:nvPr/>
        </p:nvSpPr>
        <p:spPr>
          <a:xfrm>
            <a:off x="833899" y="59438"/>
            <a:ext cx="1675459"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优化与改进</a:t>
            </a:r>
          </a:p>
        </p:txBody>
      </p:sp>
      <p:sp>
        <p:nvSpPr>
          <p:cNvPr id="46" name="TextBox 26">
            <a:extLst>
              <a:ext uri="{FF2B5EF4-FFF2-40B4-BE49-F238E27FC236}">
                <a16:creationId xmlns:a16="http://schemas.microsoft.com/office/drawing/2014/main" id="{8657F9F7-CA40-43B9-BA10-EFD7EEA7F1FE}"/>
              </a:ext>
            </a:extLst>
          </p:cNvPr>
          <p:cNvSpPr txBox="1"/>
          <p:nvPr/>
        </p:nvSpPr>
        <p:spPr>
          <a:xfrm>
            <a:off x="2509358" y="172338"/>
            <a:ext cx="1544012"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OPTIMIZATION</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47" name="直接连接符 46">
            <a:extLst>
              <a:ext uri="{FF2B5EF4-FFF2-40B4-BE49-F238E27FC236}">
                <a16:creationId xmlns:a16="http://schemas.microsoft.com/office/drawing/2014/main" id="{9DE741C4-1183-4A86-BE6F-CA78D64AB497}"/>
              </a:ext>
            </a:extLst>
          </p:cNvPr>
          <p:cNvCxnSpPr/>
          <p:nvPr/>
        </p:nvCxnSpPr>
        <p:spPr>
          <a:xfrm>
            <a:off x="2485152" y="20591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448CDBFE-C225-443B-81C3-DD030A41A53D}"/>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52" name="椭圆 51">
              <a:extLst>
                <a:ext uri="{FF2B5EF4-FFF2-40B4-BE49-F238E27FC236}">
                  <a16:creationId xmlns:a16="http://schemas.microsoft.com/office/drawing/2014/main" id="{0F204ACE-C46F-43C2-9723-A86BADC96528}"/>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3" name="TextBox 55">
              <a:extLst>
                <a:ext uri="{FF2B5EF4-FFF2-40B4-BE49-F238E27FC236}">
                  <a16:creationId xmlns:a16="http://schemas.microsoft.com/office/drawing/2014/main" id="{CC33A0E1-AB74-41BD-AEE1-FFDCC2BF66AF}"/>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4</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grpSp>
        <p:nvGrpSpPr>
          <p:cNvPr id="55" name="组合 54">
            <a:extLst>
              <a:ext uri="{FF2B5EF4-FFF2-40B4-BE49-F238E27FC236}">
                <a16:creationId xmlns:a16="http://schemas.microsoft.com/office/drawing/2014/main" id="{E944B1D4-A18E-4487-8EE8-897FAE57282D}"/>
              </a:ext>
            </a:extLst>
          </p:cNvPr>
          <p:cNvGrpSpPr/>
          <p:nvPr/>
        </p:nvGrpSpPr>
        <p:grpSpPr>
          <a:xfrm>
            <a:off x="536016" y="447270"/>
            <a:ext cx="401018" cy="523220"/>
            <a:chOff x="2658342" y="1583046"/>
            <a:chExt cx="1326016" cy="1867579"/>
          </a:xfrm>
          <a:effectLst>
            <a:outerShdw blurRad="254000" dist="254000" dir="8100000" algn="tr" rotWithShape="0">
              <a:prstClr val="black">
                <a:alpha val="50000"/>
              </a:prstClr>
            </a:outerShdw>
          </a:effectLst>
        </p:grpSpPr>
        <p:sp>
          <p:nvSpPr>
            <p:cNvPr id="56" name="椭圆 55">
              <a:extLst>
                <a:ext uri="{FF2B5EF4-FFF2-40B4-BE49-F238E27FC236}">
                  <a16:creationId xmlns:a16="http://schemas.microsoft.com/office/drawing/2014/main" id="{7D616F66-7412-4B0A-B83B-80556A940B0B}"/>
                </a:ext>
              </a:extLst>
            </p:cNvPr>
            <p:cNvSpPr/>
            <p:nvPr/>
          </p:nvSpPr>
          <p:spPr>
            <a:xfrm>
              <a:off x="2683252" y="1980687"/>
              <a:ext cx="1301106" cy="130110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8" name="TextBox 55">
              <a:extLst>
                <a:ext uri="{FF2B5EF4-FFF2-40B4-BE49-F238E27FC236}">
                  <a16:creationId xmlns:a16="http://schemas.microsoft.com/office/drawing/2014/main" id="{E96C40C7-AB09-4019-A991-5E3DE7CCDBC6}"/>
                </a:ext>
              </a:extLst>
            </p:cNvPr>
            <p:cNvSpPr txBox="1"/>
            <p:nvPr/>
          </p:nvSpPr>
          <p:spPr>
            <a:xfrm>
              <a:off x="2658342" y="1583046"/>
              <a:ext cx="698167" cy="1867579"/>
            </a:xfrm>
            <a:prstGeom prst="rect">
              <a:avLst/>
            </a:prstGeom>
            <a:noFill/>
          </p:spPr>
          <p:txBody>
            <a:bodyPr wrap="square" rtlCol="0">
              <a:spAutoFit/>
            </a:bodyPr>
            <a:lstStyle/>
            <a:p>
              <a:r>
                <a:rPr lang="en-US" altLang="zh-CN" sz="2800" dirty="0">
                  <a:latin typeface="华文琥珀" panose="02010800040101010101" pitchFamily="2" charset="-122"/>
                  <a:ea typeface="华文琥珀" panose="02010800040101010101" pitchFamily="2" charset="-122"/>
                </a:rPr>
                <a:t>g</a:t>
              </a:r>
            </a:p>
          </p:txBody>
        </p:sp>
      </p:grpSp>
      <p:sp>
        <p:nvSpPr>
          <p:cNvPr id="62" name="TextBox 25">
            <a:extLst>
              <a:ext uri="{FF2B5EF4-FFF2-40B4-BE49-F238E27FC236}">
                <a16:creationId xmlns:a16="http://schemas.microsoft.com/office/drawing/2014/main" id="{54A32711-099E-43ED-B86F-58F472C1FD15}"/>
              </a:ext>
            </a:extLst>
          </p:cNvPr>
          <p:cNvSpPr txBox="1"/>
          <p:nvPr/>
        </p:nvSpPr>
        <p:spPr>
          <a:xfrm>
            <a:off x="1019662" y="530930"/>
            <a:ext cx="760144" cy="415498"/>
          </a:xfrm>
          <a:prstGeom prst="rect">
            <a:avLst/>
          </a:prstGeom>
          <a:noFill/>
        </p:spPr>
        <p:txBody>
          <a:bodyPr wrap="none" rtlCol="0">
            <a:spAutoFit/>
          </a:bodyPr>
          <a:lstStyle/>
          <a:p>
            <a:r>
              <a:rPr lang="en-US" altLang="zh-CN" sz="2100" spc="225" dirty="0">
                <a:latin typeface="华文琥珀" panose="02010800040101010101" pitchFamily="2" charset="-122"/>
                <a:ea typeface="华文琥珀" panose="02010800040101010101" pitchFamily="2" charset="-122"/>
              </a:rPr>
              <a:t>SWA</a:t>
            </a:r>
            <a:endParaRPr lang="zh-CN" altLang="en-US" sz="2100" spc="225" dirty="0">
              <a:latin typeface="华文琥珀" panose="02010800040101010101" pitchFamily="2" charset="-122"/>
              <a:ea typeface="华文琥珀" panose="02010800040101010101" pitchFamily="2" charset="-122"/>
            </a:endParaRPr>
          </a:p>
        </p:txBody>
      </p:sp>
    </p:spTree>
    <p:custDataLst>
      <p:tags r:id="rId1"/>
    </p:custDataLst>
    <p:extLst>
      <p:ext uri="{BB962C8B-B14F-4D97-AF65-F5344CB8AC3E}">
        <p14:creationId xmlns:p14="http://schemas.microsoft.com/office/powerpoint/2010/main" val="428023534"/>
      </p:ext>
    </p:extLst>
  </p:cSld>
  <p:clrMapOvr>
    <a:masterClrMapping/>
  </p:clrMapOvr>
  <p:transition>
    <p:wipe dir="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直接连接符 58">
            <a:extLst>
              <a:ext uri="{FF2B5EF4-FFF2-40B4-BE49-F238E27FC236}">
                <a16:creationId xmlns:a16="http://schemas.microsoft.com/office/drawing/2014/main" id="{F2272E89-405D-4EE1-8257-7DDE65BD9AD7}"/>
              </a:ext>
            </a:extLst>
          </p:cNvPr>
          <p:cNvCxnSpPr>
            <a:cxnSpLocks/>
          </p:cNvCxnSpPr>
          <p:nvPr/>
        </p:nvCxnSpPr>
        <p:spPr>
          <a:xfrm>
            <a:off x="833899" y="749413"/>
            <a:ext cx="5691630"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cxnSp>
        <p:nvCxnSpPr>
          <p:cNvPr id="44" name="直接连接符 43">
            <a:extLst>
              <a:ext uri="{FF2B5EF4-FFF2-40B4-BE49-F238E27FC236}">
                <a16:creationId xmlns:a16="http://schemas.microsoft.com/office/drawing/2014/main" id="{25693AC5-1CA8-4E71-A2AE-20EBF8E2B883}"/>
              </a:ext>
            </a:extLst>
          </p:cNvPr>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45" name="TextBox 25">
            <a:extLst>
              <a:ext uri="{FF2B5EF4-FFF2-40B4-BE49-F238E27FC236}">
                <a16:creationId xmlns:a16="http://schemas.microsoft.com/office/drawing/2014/main" id="{7E5BF6D8-5A41-4753-B76B-45BE8BCE4DE7}"/>
              </a:ext>
            </a:extLst>
          </p:cNvPr>
          <p:cNvSpPr txBox="1"/>
          <p:nvPr/>
        </p:nvSpPr>
        <p:spPr>
          <a:xfrm>
            <a:off x="833899" y="59438"/>
            <a:ext cx="1675459"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优化与改进</a:t>
            </a:r>
          </a:p>
        </p:txBody>
      </p:sp>
      <p:sp>
        <p:nvSpPr>
          <p:cNvPr id="46" name="TextBox 26">
            <a:extLst>
              <a:ext uri="{FF2B5EF4-FFF2-40B4-BE49-F238E27FC236}">
                <a16:creationId xmlns:a16="http://schemas.microsoft.com/office/drawing/2014/main" id="{8657F9F7-CA40-43B9-BA10-EFD7EEA7F1FE}"/>
              </a:ext>
            </a:extLst>
          </p:cNvPr>
          <p:cNvSpPr txBox="1"/>
          <p:nvPr/>
        </p:nvSpPr>
        <p:spPr>
          <a:xfrm>
            <a:off x="2509358" y="172338"/>
            <a:ext cx="1544012"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OPTIMIZATION</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47" name="直接连接符 46">
            <a:extLst>
              <a:ext uri="{FF2B5EF4-FFF2-40B4-BE49-F238E27FC236}">
                <a16:creationId xmlns:a16="http://schemas.microsoft.com/office/drawing/2014/main" id="{9DE741C4-1183-4A86-BE6F-CA78D64AB497}"/>
              </a:ext>
            </a:extLst>
          </p:cNvPr>
          <p:cNvCxnSpPr/>
          <p:nvPr/>
        </p:nvCxnSpPr>
        <p:spPr>
          <a:xfrm>
            <a:off x="2485152" y="20591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448CDBFE-C225-443B-81C3-DD030A41A53D}"/>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52" name="椭圆 51">
              <a:extLst>
                <a:ext uri="{FF2B5EF4-FFF2-40B4-BE49-F238E27FC236}">
                  <a16:creationId xmlns:a16="http://schemas.microsoft.com/office/drawing/2014/main" id="{0F204ACE-C46F-43C2-9723-A86BADC96528}"/>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3" name="TextBox 55">
              <a:extLst>
                <a:ext uri="{FF2B5EF4-FFF2-40B4-BE49-F238E27FC236}">
                  <a16:creationId xmlns:a16="http://schemas.microsoft.com/office/drawing/2014/main" id="{CC33A0E1-AB74-41BD-AEE1-FFDCC2BF66AF}"/>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4</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grpSp>
        <p:nvGrpSpPr>
          <p:cNvPr id="55" name="组合 54">
            <a:extLst>
              <a:ext uri="{FF2B5EF4-FFF2-40B4-BE49-F238E27FC236}">
                <a16:creationId xmlns:a16="http://schemas.microsoft.com/office/drawing/2014/main" id="{E944B1D4-A18E-4487-8EE8-897FAE57282D}"/>
              </a:ext>
            </a:extLst>
          </p:cNvPr>
          <p:cNvGrpSpPr/>
          <p:nvPr/>
        </p:nvGrpSpPr>
        <p:grpSpPr>
          <a:xfrm>
            <a:off x="536016" y="447270"/>
            <a:ext cx="401018" cy="523220"/>
            <a:chOff x="2658342" y="1583046"/>
            <a:chExt cx="1326016" cy="1867579"/>
          </a:xfrm>
          <a:effectLst>
            <a:outerShdw blurRad="254000" dist="254000" dir="8100000" algn="tr" rotWithShape="0">
              <a:prstClr val="black">
                <a:alpha val="50000"/>
              </a:prstClr>
            </a:outerShdw>
          </a:effectLst>
        </p:grpSpPr>
        <p:sp>
          <p:nvSpPr>
            <p:cNvPr id="56" name="椭圆 55">
              <a:extLst>
                <a:ext uri="{FF2B5EF4-FFF2-40B4-BE49-F238E27FC236}">
                  <a16:creationId xmlns:a16="http://schemas.microsoft.com/office/drawing/2014/main" id="{7D616F66-7412-4B0A-B83B-80556A940B0B}"/>
                </a:ext>
              </a:extLst>
            </p:cNvPr>
            <p:cNvSpPr/>
            <p:nvPr/>
          </p:nvSpPr>
          <p:spPr>
            <a:xfrm>
              <a:off x="2683252" y="1980687"/>
              <a:ext cx="1301106" cy="130110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8" name="TextBox 55">
              <a:extLst>
                <a:ext uri="{FF2B5EF4-FFF2-40B4-BE49-F238E27FC236}">
                  <a16:creationId xmlns:a16="http://schemas.microsoft.com/office/drawing/2014/main" id="{E96C40C7-AB09-4019-A991-5E3DE7CCDBC6}"/>
                </a:ext>
              </a:extLst>
            </p:cNvPr>
            <p:cNvSpPr txBox="1"/>
            <p:nvPr/>
          </p:nvSpPr>
          <p:spPr>
            <a:xfrm>
              <a:off x="2658342" y="1583046"/>
              <a:ext cx="698167" cy="1867579"/>
            </a:xfrm>
            <a:prstGeom prst="rect">
              <a:avLst/>
            </a:prstGeom>
            <a:noFill/>
          </p:spPr>
          <p:txBody>
            <a:bodyPr wrap="square" rtlCol="0">
              <a:spAutoFit/>
            </a:bodyPr>
            <a:lstStyle/>
            <a:p>
              <a:r>
                <a:rPr lang="en-US" altLang="zh-CN" sz="2800" dirty="0">
                  <a:latin typeface="华文琥珀" panose="02010800040101010101" pitchFamily="2" charset="-122"/>
                  <a:ea typeface="华文琥珀" panose="02010800040101010101" pitchFamily="2" charset="-122"/>
                </a:rPr>
                <a:t>h</a:t>
              </a:r>
            </a:p>
          </p:txBody>
        </p:sp>
      </p:grpSp>
      <p:sp>
        <p:nvSpPr>
          <p:cNvPr id="62" name="TextBox 25">
            <a:extLst>
              <a:ext uri="{FF2B5EF4-FFF2-40B4-BE49-F238E27FC236}">
                <a16:creationId xmlns:a16="http://schemas.microsoft.com/office/drawing/2014/main" id="{54A32711-099E-43ED-B86F-58F472C1FD15}"/>
              </a:ext>
            </a:extLst>
          </p:cNvPr>
          <p:cNvSpPr txBox="1"/>
          <p:nvPr/>
        </p:nvSpPr>
        <p:spPr>
          <a:xfrm>
            <a:off x="1019662" y="530930"/>
            <a:ext cx="1891865" cy="415498"/>
          </a:xfrm>
          <a:prstGeom prst="rect">
            <a:avLst/>
          </a:prstGeom>
          <a:noFill/>
        </p:spPr>
        <p:txBody>
          <a:bodyPr wrap="none" rtlCol="0">
            <a:spAutoFit/>
          </a:bodyPr>
          <a:lstStyle/>
          <a:p>
            <a:r>
              <a:rPr lang="en-US" altLang="zh-CN" sz="2100" spc="225" dirty="0">
                <a:latin typeface="华文琥珀" panose="02010800040101010101" pitchFamily="2" charset="-122"/>
                <a:ea typeface="华文琥珀" panose="02010800040101010101" pitchFamily="2" charset="-122"/>
              </a:rPr>
              <a:t>PU Learning</a:t>
            </a:r>
            <a:endParaRPr lang="zh-CN" altLang="en-US" sz="2100" spc="225" dirty="0">
              <a:latin typeface="华文琥珀" panose="02010800040101010101" pitchFamily="2" charset="-122"/>
              <a:ea typeface="华文琥珀" panose="02010800040101010101" pitchFamily="2" charset="-122"/>
            </a:endParaRPr>
          </a:p>
        </p:txBody>
      </p:sp>
    </p:spTree>
    <p:custDataLst>
      <p:tags r:id="rId1"/>
    </p:custDataLst>
    <p:extLst>
      <p:ext uri="{BB962C8B-B14F-4D97-AF65-F5344CB8AC3E}">
        <p14:creationId xmlns:p14="http://schemas.microsoft.com/office/powerpoint/2010/main" val="1938793470"/>
      </p:ext>
    </p:extLst>
  </p:cSld>
  <p:clrMapOvr>
    <a:masterClrMapping/>
  </p:clrMapOvr>
  <p:transition>
    <p:wipe dir="d"/>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427144" y="467198"/>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33899" y="55263"/>
            <a:ext cx="780983"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结果</a:t>
            </a:r>
          </a:p>
        </p:txBody>
      </p:sp>
      <p:sp>
        <p:nvSpPr>
          <p:cNvPr id="27" name="TextBox 26"/>
          <p:cNvSpPr txBox="1"/>
          <p:nvPr/>
        </p:nvSpPr>
        <p:spPr>
          <a:xfrm>
            <a:off x="1644736" y="156625"/>
            <a:ext cx="1034257"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RESULT</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28" name="直接连接符 27"/>
          <p:cNvCxnSpPr/>
          <p:nvPr/>
        </p:nvCxnSpPr>
        <p:spPr>
          <a:xfrm>
            <a:off x="1614882" y="201735"/>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grpSp>
        <p:nvGrpSpPr>
          <p:cNvPr id="40" name="组合 39">
            <a:extLst>
              <a:ext uri="{FF2B5EF4-FFF2-40B4-BE49-F238E27FC236}">
                <a16:creationId xmlns:a16="http://schemas.microsoft.com/office/drawing/2014/main" id="{832AA962-AF61-4FBE-B539-5259F2A373D7}"/>
              </a:ext>
            </a:extLst>
          </p:cNvPr>
          <p:cNvGrpSpPr/>
          <p:nvPr/>
        </p:nvGrpSpPr>
        <p:grpSpPr>
          <a:xfrm>
            <a:off x="142224" y="146126"/>
            <a:ext cx="596380" cy="595969"/>
            <a:chOff x="2683251" y="1980687"/>
            <a:chExt cx="1301106"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B01BB2A6-9AA2-447E-BC69-93E27A956EA1}"/>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TextBox 55">
              <a:extLst>
                <a:ext uri="{FF2B5EF4-FFF2-40B4-BE49-F238E27FC236}">
                  <a16:creationId xmlns:a16="http://schemas.microsoft.com/office/drawing/2014/main" id="{FB21692F-9FDA-42EB-819A-B68ABFD5043C}"/>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5</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spTree>
    <p:custDataLst>
      <p:tags r:id="rId1"/>
    </p:custDataLst>
    <p:extLst>
      <p:ext uri="{BB962C8B-B14F-4D97-AF65-F5344CB8AC3E}">
        <p14:creationId xmlns:p14="http://schemas.microsoft.com/office/powerpoint/2010/main" val="2961960901"/>
      </p:ext>
    </p:extLst>
  </p:cSld>
  <p:clrMapOvr>
    <a:masterClrMapping/>
  </p:clrMapOvr>
  <p:transition>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1292451" y="1643163"/>
            <a:ext cx="1402821" cy="1402821"/>
            <a:chOff x="304800" y="673100"/>
            <a:chExt cx="4000500" cy="4000500"/>
          </a:xfrm>
          <a:effectLst>
            <a:outerShdw blurRad="444500" dist="254000" dir="8100000" algn="tr" rotWithShape="0">
              <a:prstClr val="black">
                <a:alpha val="50000"/>
              </a:prstClr>
            </a:outerShdw>
          </a:effectLst>
        </p:grpSpPr>
        <p:sp>
          <p:nvSpPr>
            <p:cNvPr id="35" name="同心圆 3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6" name="椭圆 3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37" name="椭圆 36"/>
          <p:cNvSpPr/>
          <p:nvPr/>
        </p:nvSpPr>
        <p:spPr>
          <a:xfrm>
            <a:off x="583632" y="728849"/>
            <a:ext cx="206083" cy="206083"/>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38" name="组合 37"/>
          <p:cNvGrpSpPr/>
          <p:nvPr/>
        </p:nvGrpSpPr>
        <p:grpSpPr>
          <a:xfrm>
            <a:off x="2844829" y="4021160"/>
            <a:ext cx="225795" cy="225795"/>
            <a:chOff x="304800" y="673100"/>
            <a:chExt cx="4000500" cy="4000500"/>
          </a:xfrm>
          <a:effectLst>
            <a:outerShdw blurRad="381000" dist="152400" dir="8100000" algn="tr" rotWithShape="0">
              <a:prstClr val="black">
                <a:alpha val="70000"/>
              </a:prstClr>
            </a:outerShdw>
          </a:effectLst>
        </p:grpSpPr>
        <p:sp>
          <p:nvSpPr>
            <p:cNvPr id="39" name="同心圆 3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40" name="椭圆 39"/>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41" name="组合 40"/>
          <p:cNvGrpSpPr/>
          <p:nvPr/>
        </p:nvGrpSpPr>
        <p:grpSpPr>
          <a:xfrm>
            <a:off x="3137393" y="907051"/>
            <a:ext cx="467927" cy="467927"/>
            <a:chOff x="304800" y="673100"/>
            <a:chExt cx="4000500" cy="4000500"/>
          </a:xfrm>
          <a:effectLst>
            <a:outerShdw blurRad="317500" dist="190500" dir="8100000" algn="tr" rotWithShape="0">
              <a:prstClr val="black">
                <a:alpha val="50000"/>
              </a:prstClr>
            </a:outerShdw>
          </a:effectLst>
        </p:grpSpPr>
        <p:sp>
          <p:nvSpPr>
            <p:cNvPr id="42" name="同心圆 4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43" name="椭圆 4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44" name="椭圆 43"/>
          <p:cNvSpPr/>
          <p:nvPr/>
        </p:nvSpPr>
        <p:spPr>
          <a:xfrm>
            <a:off x="2898913" y="1673780"/>
            <a:ext cx="206083" cy="206083"/>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TextBox 44"/>
          <p:cNvSpPr txBox="1"/>
          <p:nvPr/>
        </p:nvSpPr>
        <p:spPr>
          <a:xfrm>
            <a:off x="1385261" y="2229302"/>
            <a:ext cx="1290738" cy="300082"/>
          </a:xfrm>
          <a:prstGeom prst="rect">
            <a:avLst/>
          </a:prstGeom>
          <a:noFill/>
          <a:effectLst/>
        </p:spPr>
        <p:txBody>
          <a:bodyPr wrap="none" rtlCol="0">
            <a:spAutoFit/>
          </a:bodyPr>
          <a:lstStyle/>
          <a:p>
            <a:r>
              <a:rPr lang="en-US" altLang="zh-CN" sz="1350" dirty="0">
                <a:solidFill>
                  <a:srgbClr val="C00000"/>
                </a:solidFill>
                <a:latin typeface="Earth" pitchFamily="34" charset="0"/>
                <a:ea typeface="造字工房俊雅锐宋体验版常规体" pitchFamily="50" charset="-122"/>
              </a:rPr>
              <a:t>THANKS</a:t>
            </a:r>
            <a:endParaRPr lang="zh-CN" altLang="en-US" sz="1350" dirty="0">
              <a:solidFill>
                <a:srgbClr val="C00000"/>
              </a:solidFill>
              <a:latin typeface="Earth" pitchFamily="34" charset="0"/>
              <a:ea typeface="造字工房俊雅锐宋体验版常规体" pitchFamily="50" charset="-122"/>
            </a:endParaRPr>
          </a:p>
        </p:txBody>
      </p:sp>
      <p:sp>
        <p:nvSpPr>
          <p:cNvPr id="46" name="椭圆 45"/>
          <p:cNvSpPr/>
          <p:nvPr/>
        </p:nvSpPr>
        <p:spPr>
          <a:xfrm>
            <a:off x="1395942" y="3879930"/>
            <a:ext cx="508257" cy="508257"/>
          </a:xfrm>
          <a:prstGeom prst="ellipse">
            <a:avLst/>
          </a:prstGeom>
          <a:solidFill>
            <a:schemeClr val="tx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47" name="组合 46"/>
          <p:cNvGrpSpPr/>
          <p:nvPr/>
        </p:nvGrpSpPr>
        <p:grpSpPr>
          <a:xfrm>
            <a:off x="2252900" y="3467290"/>
            <a:ext cx="164833" cy="164833"/>
            <a:chOff x="304800" y="673100"/>
            <a:chExt cx="4000500" cy="4000500"/>
          </a:xfrm>
          <a:effectLst>
            <a:outerShdw blurRad="381000" dist="152400" dir="8100000" algn="tr" rotWithShape="0">
              <a:prstClr val="black">
                <a:alpha val="70000"/>
              </a:prstClr>
            </a:outerShdw>
          </a:effectLst>
        </p:grpSpPr>
        <p:sp>
          <p:nvSpPr>
            <p:cNvPr id="48" name="同心圆 4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49" name="椭圆 48"/>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50" name="组合 49"/>
          <p:cNvGrpSpPr/>
          <p:nvPr/>
        </p:nvGrpSpPr>
        <p:grpSpPr>
          <a:xfrm>
            <a:off x="623486" y="3672025"/>
            <a:ext cx="215939" cy="215939"/>
            <a:chOff x="304800" y="673100"/>
            <a:chExt cx="4000500" cy="4000500"/>
          </a:xfrm>
          <a:effectLst>
            <a:outerShdw blurRad="381000" dist="152400" dir="8100000" algn="tr" rotWithShape="0">
              <a:prstClr val="black">
                <a:alpha val="70000"/>
              </a:prstClr>
            </a:outerShdw>
          </a:effectLst>
        </p:grpSpPr>
        <p:sp>
          <p:nvSpPr>
            <p:cNvPr id="51" name="同心圆 5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52" name="椭圆 51"/>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53" name="椭圆 52"/>
          <p:cNvSpPr/>
          <p:nvPr/>
        </p:nvSpPr>
        <p:spPr>
          <a:xfrm>
            <a:off x="3195313" y="3629930"/>
            <a:ext cx="103042" cy="103042"/>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4" name="组合 53"/>
          <p:cNvGrpSpPr/>
          <p:nvPr/>
        </p:nvGrpSpPr>
        <p:grpSpPr>
          <a:xfrm>
            <a:off x="269988" y="2396909"/>
            <a:ext cx="618457" cy="618457"/>
            <a:chOff x="304800" y="673100"/>
            <a:chExt cx="4000500" cy="4000500"/>
          </a:xfrm>
          <a:effectLst>
            <a:outerShdw blurRad="317500" dist="1905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56" name="椭圆 5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57" name="椭圆 56"/>
          <p:cNvSpPr/>
          <p:nvPr/>
        </p:nvSpPr>
        <p:spPr>
          <a:xfrm>
            <a:off x="3070447" y="2699124"/>
            <a:ext cx="300910" cy="300910"/>
          </a:xfrm>
          <a:prstGeom prst="ellipse">
            <a:avLst/>
          </a:prstGeom>
          <a:solidFill>
            <a:schemeClr val="tx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0" name="椭圆 59"/>
          <p:cNvSpPr/>
          <p:nvPr/>
        </p:nvSpPr>
        <p:spPr>
          <a:xfrm>
            <a:off x="1848201" y="934932"/>
            <a:ext cx="103042" cy="103042"/>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3" name="TextBox 62"/>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sp>
        <p:nvSpPr>
          <p:cNvPr id="58" name="TextBox 56">
            <a:extLst>
              <a:ext uri="{FF2B5EF4-FFF2-40B4-BE49-F238E27FC236}">
                <a16:creationId xmlns:a16="http://schemas.microsoft.com/office/drawing/2014/main" id="{19071DEB-BD06-4422-A8FC-1300354CEC63}"/>
              </a:ext>
            </a:extLst>
          </p:cNvPr>
          <p:cNvSpPr txBox="1"/>
          <p:nvPr/>
        </p:nvSpPr>
        <p:spPr>
          <a:xfrm>
            <a:off x="5307456" y="4213083"/>
            <a:ext cx="1426054" cy="738664"/>
          </a:xfrm>
          <a:prstGeom prst="rect">
            <a:avLst/>
          </a:prstGeom>
          <a:noFill/>
        </p:spPr>
        <p:txBody>
          <a:bodyPr wrap="square" rtlCol="0">
            <a:spAutoFit/>
          </a:bodyPr>
          <a:lstStyle/>
          <a:p>
            <a:r>
              <a:rPr lang="en-US" altLang="zh-CN" sz="1200" dirty="0" err="1">
                <a:latin typeface="楷体" panose="02010609060101010101" pitchFamily="49" charset="-122"/>
                <a:ea typeface="楷体" panose="02010609060101010101" pitchFamily="49" charset="-122"/>
              </a:rPr>
              <a:t>HeapOverflow</a:t>
            </a:r>
            <a:r>
              <a:rPr lang="zh-CN" altLang="en-US" sz="1200" dirty="0">
                <a:latin typeface="楷体" panose="02010609060101010101" pitchFamily="49" charset="-122"/>
                <a:ea typeface="楷体" panose="02010609060101010101" pitchFamily="49" charset="-122"/>
              </a:rPr>
              <a:t>组：</a:t>
            </a:r>
            <a:endParaRPr lang="en-US" altLang="zh-CN" sz="1200" dirty="0">
              <a:latin typeface="楷体" panose="02010609060101010101" pitchFamily="49" charset="-122"/>
              <a:ea typeface="楷体" panose="02010609060101010101" pitchFamily="49" charset="-122"/>
            </a:endParaRPr>
          </a:p>
          <a:p>
            <a:pPr algn="r"/>
            <a:endParaRPr lang="en-US" altLang="zh-CN" sz="600" dirty="0">
              <a:latin typeface="楷体" panose="02010609060101010101" pitchFamily="49" charset="-122"/>
              <a:ea typeface="楷体" panose="02010609060101010101" pitchFamily="49" charset="-122"/>
            </a:endParaRPr>
          </a:p>
          <a:p>
            <a:pPr algn="r"/>
            <a:r>
              <a:rPr lang="zh-CN" altLang="en-US" sz="1200" dirty="0">
                <a:latin typeface="楷体" panose="02010609060101010101" pitchFamily="49" charset="-122"/>
                <a:ea typeface="楷体" panose="02010609060101010101" pitchFamily="49" charset="-122"/>
              </a:rPr>
              <a:t>何泽欣</a:t>
            </a:r>
            <a:r>
              <a:rPr lang="en-US" altLang="zh-CN" sz="1200" dirty="0">
                <a:latin typeface="楷体" panose="02010609060101010101" pitchFamily="49" charset="-122"/>
                <a:ea typeface="楷体" panose="02010609060101010101" pitchFamily="49" charset="-122"/>
              </a:rPr>
              <a:t> </a:t>
            </a:r>
            <a:r>
              <a:rPr lang="zh-CN" altLang="en-US" sz="1200" dirty="0">
                <a:latin typeface="楷体" panose="02010609060101010101" pitchFamily="49" charset="-122"/>
                <a:ea typeface="楷体" panose="02010609060101010101" pitchFamily="49" charset="-122"/>
              </a:rPr>
              <a:t>开聚实</a:t>
            </a:r>
            <a:endParaRPr lang="en-US" altLang="zh-CN" sz="1200" dirty="0">
              <a:latin typeface="楷体" panose="02010609060101010101" pitchFamily="49" charset="-122"/>
              <a:ea typeface="楷体" panose="02010609060101010101" pitchFamily="49" charset="-122"/>
            </a:endParaRPr>
          </a:p>
          <a:p>
            <a:pPr algn="r"/>
            <a:r>
              <a:rPr lang="zh-CN" altLang="en-US" sz="1200" dirty="0">
                <a:latin typeface="楷体" panose="02010609060101010101" pitchFamily="49" charset="-122"/>
                <a:ea typeface="楷体" panose="02010609060101010101" pitchFamily="49" charset="-122"/>
              </a:rPr>
              <a:t>李明昕</a:t>
            </a:r>
            <a:r>
              <a:rPr lang="en-US" altLang="zh-CN" sz="1200" dirty="0">
                <a:latin typeface="楷体" panose="02010609060101010101" pitchFamily="49" charset="-122"/>
                <a:ea typeface="楷体" panose="02010609060101010101" pitchFamily="49" charset="-122"/>
              </a:rPr>
              <a:t> </a:t>
            </a:r>
            <a:r>
              <a:rPr lang="zh-CN" altLang="en-US" sz="1200" dirty="0">
                <a:latin typeface="楷体" panose="02010609060101010101" pitchFamily="49" charset="-122"/>
                <a:ea typeface="楷体" panose="02010609060101010101" pitchFamily="49" charset="-122"/>
              </a:rPr>
              <a:t>邓新宇</a:t>
            </a:r>
          </a:p>
        </p:txBody>
      </p:sp>
      <p:sp>
        <p:nvSpPr>
          <p:cNvPr id="2" name="文本框 1">
            <a:extLst>
              <a:ext uri="{FF2B5EF4-FFF2-40B4-BE49-F238E27FC236}">
                <a16:creationId xmlns:a16="http://schemas.microsoft.com/office/drawing/2014/main" id="{EAFD7306-E58F-41CB-BFC8-D2ED4FE37E86}"/>
              </a:ext>
            </a:extLst>
          </p:cNvPr>
          <p:cNvSpPr txBox="1"/>
          <p:nvPr/>
        </p:nvSpPr>
        <p:spPr>
          <a:xfrm>
            <a:off x="3914542" y="2096283"/>
            <a:ext cx="2904011" cy="2144177"/>
          </a:xfrm>
          <a:prstGeom prst="rect">
            <a:avLst/>
          </a:prstGeom>
          <a:noFill/>
        </p:spPr>
        <p:txBody>
          <a:bodyPr wrap="square" rtlCol="0">
            <a:spAutoFit/>
          </a:bodyPr>
          <a:lstStyle/>
          <a:p>
            <a:pPr>
              <a:spcAft>
                <a:spcPts val="450"/>
              </a:spcAft>
            </a:pPr>
            <a:r>
              <a:rPr lang="en-US" altLang="zh-CN" b="1" dirty="0"/>
              <a:t>Reference</a:t>
            </a:r>
          </a:p>
          <a:p>
            <a:pPr marL="214313" indent="-214313">
              <a:spcAft>
                <a:spcPts val="450"/>
              </a:spcAft>
              <a:buFont typeface="Arial" panose="020B0604020202020204" pitchFamily="34" charset="0"/>
              <a:buChar char="•"/>
            </a:pPr>
            <a:r>
              <a:rPr lang="en-US" altLang="zh-CN" sz="1050" dirty="0">
                <a:solidFill>
                  <a:schemeClr val="tx1">
                    <a:lumMod val="65000"/>
                    <a:lumOff val="35000"/>
                  </a:schemeClr>
                </a:solidFill>
              </a:rPr>
              <a:t>Attention is All You Need</a:t>
            </a:r>
          </a:p>
          <a:p>
            <a:pPr marL="214313" indent="-214313">
              <a:spcAft>
                <a:spcPts val="450"/>
              </a:spcAft>
              <a:buFont typeface="Arial" panose="020B0604020202020204" pitchFamily="34" charset="0"/>
              <a:buChar char="•"/>
            </a:pPr>
            <a:r>
              <a:rPr lang="en-US" altLang="zh-CN" sz="1050" dirty="0">
                <a:solidFill>
                  <a:schemeClr val="tx1">
                    <a:lumMod val="65000"/>
                    <a:lumOff val="35000"/>
                  </a:schemeClr>
                </a:solidFill>
              </a:rPr>
              <a:t>BERT: Pre-training of Deep Bidirectional Transformers for Language Understanding</a:t>
            </a:r>
          </a:p>
          <a:p>
            <a:pPr marL="214313" indent="-214313">
              <a:spcAft>
                <a:spcPts val="450"/>
              </a:spcAft>
              <a:buFont typeface="Arial" panose="020B0604020202020204" pitchFamily="34" charset="0"/>
              <a:buChar char="•"/>
            </a:pPr>
            <a:r>
              <a:rPr lang="en-US" altLang="zh-CN" sz="1050" dirty="0" err="1">
                <a:solidFill>
                  <a:schemeClr val="tx1">
                    <a:lumMod val="65000"/>
                    <a:lumOff val="35000"/>
                  </a:schemeClr>
                </a:solidFill>
              </a:rPr>
              <a:t>BiLSTM</a:t>
            </a:r>
            <a:r>
              <a:rPr lang="zh-CN" altLang="en-US" sz="1050" dirty="0">
                <a:solidFill>
                  <a:schemeClr val="tx1">
                    <a:lumMod val="65000"/>
                    <a:lumOff val="35000"/>
                  </a:schemeClr>
                </a:solidFill>
              </a:rPr>
              <a:t>介绍及代码实现 </a:t>
            </a:r>
            <a:r>
              <a:rPr lang="en-US" altLang="zh-CN" sz="1050" dirty="0">
                <a:solidFill>
                  <a:schemeClr val="tx1">
                    <a:lumMod val="65000"/>
                    <a:lumOff val="35000"/>
                  </a:schemeClr>
                </a:solidFill>
              </a:rPr>
              <a:t>https://www.jiqizhixin.com/articles/2018-10-24-13</a:t>
            </a:r>
          </a:p>
          <a:p>
            <a:pPr marL="214313" indent="-214313">
              <a:spcAft>
                <a:spcPts val="450"/>
              </a:spcAft>
              <a:buFont typeface="Arial" panose="020B0604020202020204" pitchFamily="34" charset="0"/>
              <a:buChar char="•"/>
            </a:pPr>
            <a:r>
              <a:rPr lang="en-US" altLang="zh-CN" sz="1050" dirty="0">
                <a:solidFill>
                  <a:schemeClr val="tx1">
                    <a:lumMod val="65000"/>
                    <a:lumOff val="35000"/>
                  </a:schemeClr>
                </a:solidFill>
              </a:rPr>
              <a:t>An Introduction to Conditional Random Fields</a:t>
            </a:r>
          </a:p>
          <a:p>
            <a:pPr marL="214313" indent="-214313">
              <a:spcAft>
                <a:spcPts val="450"/>
              </a:spcAft>
              <a:buFont typeface="Arial" panose="020B0604020202020204" pitchFamily="34" charset="0"/>
              <a:buChar char="•"/>
            </a:pPr>
            <a:r>
              <a:rPr lang="en-US" altLang="zh-CN" sz="1050" dirty="0">
                <a:solidFill>
                  <a:schemeClr val="tx1">
                    <a:lumMod val="65000"/>
                    <a:lumOff val="35000"/>
                  </a:schemeClr>
                </a:solidFill>
              </a:rPr>
              <a:t>Classical Probabilistic Models and Conditional Random Fields</a:t>
            </a:r>
            <a:endParaRPr lang="zh-CN" altLang="en-US" sz="1050" dirty="0">
              <a:solidFill>
                <a:schemeClr val="tx1">
                  <a:lumMod val="65000"/>
                  <a:lumOff val="35000"/>
                </a:schemeClr>
              </a:solidFill>
            </a:endParaRPr>
          </a:p>
        </p:txBody>
      </p:sp>
    </p:spTree>
    <p:custDataLst>
      <p:tags r:id="rId1"/>
    </p:custDataLst>
    <p:extLst>
      <p:ext uri="{BB962C8B-B14F-4D97-AF65-F5344CB8AC3E}">
        <p14:creationId xmlns:p14="http://schemas.microsoft.com/office/powerpoint/2010/main" val="634171525"/>
      </p:ext>
    </p:extLst>
  </p:cSld>
  <p:clrMapOvr>
    <a:masterClrMapping/>
  </p:clrMapOvr>
  <mc:AlternateContent xmlns:mc="http://schemas.openxmlformats.org/markup-compatibility/2006" xmlns:p14="http://schemas.microsoft.com/office/powerpoint/2010/main">
    <mc:Choice Requires="p14">
      <p:transition spd="med">
        <p14:prism/>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400"/>
                                  </p:stCondLst>
                                  <p:childTnLst>
                                    <p:set>
                                      <p:cBhvr>
                                        <p:cTn id="6" dur="1" fill="hold">
                                          <p:stCondLst>
                                            <p:cond delay="0"/>
                                          </p:stCondLst>
                                        </p:cTn>
                                        <p:tgtEl>
                                          <p:spTgt spid="34"/>
                                        </p:tgtEl>
                                        <p:attrNameLst>
                                          <p:attrName>style.visibility</p:attrName>
                                        </p:attrNameLst>
                                      </p:cBhvr>
                                      <p:to>
                                        <p:strVal val="visible"/>
                                      </p:to>
                                    </p:set>
                                  </p:childTnLst>
                                </p:cTn>
                              </p:par>
                              <p:par>
                                <p:cTn id="7" presetID="53" presetClass="entr" presetSubtype="16" fill="hold" nodeType="withEffect">
                                  <p:stCondLst>
                                    <p:cond delay="400"/>
                                  </p:stCondLst>
                                  <p:childTnLst>
                                    <p:set>
                                      <p:cBhvr>
                                        <p:cTn id="8" dur="1" fill="hold">
                                          <p:stCondLst>
                                            <p:cond delay="0"/>
                                          </p:stCondLst>
                                        </p:cTn>
                                        <p:tgtEl>
                                          <p:spTgt spid="34"/>
                                        </p:tgtEl>
                                        <p:attrNameLst>
                                          <p:attrName>style.visibility</p:attrName>
                                        </p:attrNameLst>
                                      </p:cBhvr>
                                      <p:to>
                                        <p:strVal val="visible"/>
                                      </p:to>
                                    </p:set>
                                    <p:anim calcmode="lin" valueType="num">
                                      <p:cBhvr>
                                        <p:cTn id="9" dur="1000" fill="hold"/>
                                        <p:tgtEl>
                                          <p:spTgt spid="34"/>
                                        </p:tgtEl>
                                        <p:attrNameLst>
                                          <p:attrName>ppt_w</p:attrName>
                                        </p:attrNameLst>
                                      </p:cBhvr>
                                      <p:tavLst>
                                        <p:tav tm="0">
                                          <p:val>
                                            <p:fltVal val="0"/>
                                          </p:val>
                                        </p:tav>
                                        <p:tav tm="100000">
                                          <p:val>
                                            <p:strVal val="#ppt_w"/>
                                          </p:val>
                                        </p:tav>
                                      </p:tavLst>
                                    </p:anim>
                                    <p:anim calcmode="lin" valueType="num">
                                      <p:cBhvr>
                                        <p:cTn id="10" dur="1000" fill="hold"/>
                                        <p:tgtEl>
                                          <p:spTgt spid="34"/>
                                        </p:tgtEl>
                                        <p:attrNameLst>
                                          <p:attrName>ppt_h</p:attrName>
                                        </p:attrNameLst>
                                      </p:cBhvr>
                                      <p:tavLst>
                                        <p:tav tm="0">
                                          <p:val>
                                            <p:fltVal val="0"/>
                                          </p:val>
                                        </p:tav>
                                        <p:tav tm="100000">
                                          <p:val>
                                            <p:strVal val="#ppt_h"/>
                                          </p:val>
                                        </p:tav>
                                      </p:tavLst>
                                    </p:anim>
                                    <p:animEffect transition="in" filter="fade">
                                      <p:cBhvr>
                                        <p:cTn id="11" dur="1000"/>
                                        <p:tgtEl>
                                          <p:spTgt spid="34"/>
                                        </p:tgtEl>
                                      </p:cBhvr>
                                    </p:animEffect>
                                  </p:childTnLst>
                                </p:cTn>
                              </p:par>
                              <p:par>
                                <p:cTn id="12" presetID="64" presetClass="path" presetSubtype="0" fill="hold" nodeType="withEffect">
                                  <p:stCondLst>
                                    <p:cond delay="400"/>
                                  </p:stCondLst>
                                  <p:childTnLst>
                                    <p:animMotion origin="layout" path="M -3.33333E-6 1.35802E-6 L 0.38872 0.84352 " pathEditMode="relative" rAng="0" ptsTypes="AA">
                                      <p:cBhvr>
                                        <p:cTn id="13" dur="1000" spd="-100000" fill="hold"/>
                                        <p:tgtEl>
                                          <p:spTgt spid="34"/>
                                        </p:tgtEl>
                                        <p:attrNameLst>
                                          <p:attrName>ppt_x</p:attrName>
                                          <p:attrName>ppt_y</p:attrName>
                                        </p:attrNameLst>
                                      </p:cBhvr>
                                      <p:rCtr x="19427" y="42160"/>
                                    </p:animMotion>
                                  </p:childTnLst>
                                </p:cTn>
                              </p:par>
                              <p:par>
                                <p:cTn id="14" presetID="1" presetClass="entr" presetSubtype="0" fill="hold" grpId="0" nodeType="withEffect">
                                  <p:stCondLst>
                                    <p:cond delay="300"/>
                                  </p:stCondLst>
                                  <p:childTnLst>
                                    <p:set>
                                      <p:cBhvr>
                                        <p:cTn id="15" dur="1" fill="hold">
                                          <p:stCondLst>
                                            <p:cond delay="0"/>
                                          </p:stCondLst>
                                        </p:cTn>
                                        <p:tgtEl>
                                          <p:spTgt spid="37"/>
                                        </p:tgtEl>
                                        <p:attrNameLst>
                                          <p:attrName>style.visibility</p:attrName>
                                        </p:attrNameLst>
                                      </p:cBhvr>
                                      <p:to>
                                        <p:strVal val="visible"/>
                                      </p:to>
                                    </p:set>
                                  </p:childTnLst>
                                </p:cTn>
                              </p:par>
                              <p:par>
                                <p:cTn id="16" presetID="53" presetClass="entr" presetSubtype="16" fill="hold" grpId="1" nodeType="withEffect">
                                  <p:stCondLst>
                                    <p:cond delay="300"/>
                                  </p:stCondLst>
                                  <p:childTnLst>
                                    <p:set>
                                      <p:cBhvr>
                                        <p:cTn id="17" dur="1" fill="hold">
                                          <p:stCondLst>
                                            <p:cond delay="0"/>
                                          </p:stCondLst>
                                        </p:cTn>
                                        <p:tgtEl>
                                          <p:spTgt spid="37"/>
                                        </p:tgtEl>
                                        <p:attrNameLst>
                                          <p:attrName>style.visibility</p:attrName>
                                        </p:attrNameLst>
                                      </p:cBhvr>
                                      <p:to>
                                        <p:strVal val="visible"/>
                                      </p:to>
                                    </p:set>
                                    <p:anim calcmode="lin" valueType="num">
                                      <p:cBhvr>
                                        <p:cTn id="18" dur="1000" fill="hold"/>
                                        <p:tgtEl>
                                          <p:spTgt spid="37"/>
                                        </p:tgtEl>
                                        <p:attrNameLst>
                                          <p:attrName>ppt_w</p:attrName>
                                        </p:attrNameLst>
                                      </p:cBhvr>
                                      <p:tavLst>
                                        <p:tav tm="0">
                                          <p:val>
                                            <p:fltVal val="0"/>
                                          </p:val>
                                        </p:tav>
                                        <p:tav tm="100000">
                                          <p:val>
                                            <p:strVal val="#ppt_w"/>
                                          </p:val>
                                        </p:tav>
                                      </p:tavLst>
                                    </p:anim>
                                    <p:anim calcmode="lin" valueType="num">
                                      <p:cBhvr>
                                        <p:cTn id="19" dur="1000" fill="hold"/>
                                        <p:tgtEl>
                                          <p:spTgt spid="37"/>
                                        </p:tgtEl>
                                        <p:attrNameLst>
                                          <p:attrName>ppt_h</p:attrName>
                                        </p:attrNameLst>
                                      </p:cBhvr>
                                      <p:tavLst>
                                        <p:tav tm="0">
                                          <p:val>
                                            <p:fltVal val="0"/>
                                          </p:val>
                                        </p:tav>
                                        <p:tav tm="100000">
                                          <p:val>
                                            <p:strVal val="#ppt_h"/>
                                          </p:val>
                                        </p:tav>
                                      </p:tavLst>
                                    </p:anim>
                                    <p:animEffect transition="in" filter="fade">
                                      <p:cBhvr>
                                        <p:cTn id="20" dur="1000"/>
                                        <p:tgtEl>
                                          <p:spTgt spid="37"/>
                                        </p:tgtEl>
                                      </p:cBhvr>
                                    </p:animEffect>
                                  </p:childTnLst>
                                </p:cTn>
                              </p:par>
                              <p:par>
                                <p:cTn id="21" presetID="64" presetClass="path" presetSubtype="0" fill="hold" grpId="2" nodeType="withEffect">
                                  <p:stCondLst>
                                    <p:cond delay="300"/>
                                  </p:stCondLst>
                                  <p:childTnLst>
                                    <p:animMotion origin="layout" path="M -1.66667E-6 -3.82716E-6 L 0.44531 -0.58487 " pathEditMode="relative" rAng="0" ptsTypes="AA">
                                      <p:cBhvr>
                                        <p:cTn id="22" dur="1000" spd="-100000" fill="hold"/>
                                        <p:tgtEl>
                                          <p:spTgt spid="37"/>
                                        </p:tgtEl>
                                        <p:attrNameLst>
                                          <p:attrName>ppt_x</p:attrName>
                                          <p:attrName>ppt_y</p:attrName>
                                        </p:attrNameLst>
                                      </p:cBhvr>
                                      <p:rCtr x="22257" y="-29259"/>
                                    </p:animMotion>
                                  </p:childTnLst>
                                </p:cTn>
                              </p:par>
                              <p:par>
                                <p:cTn id="23" presetID="1" presetClass="entr" presetSubtype="0" fill="hold" nodeType="withEffect">
                                  <p:stCondLst>
                                    <p:cond delay="300"/>
                                  </p:stCondLst>
                                  <p:childTnLst>
                                    <p:set>
                                      <p:cBhvr>
                                        <p:cTn id="24" dur="1" fill="hold">
                                          <p:stCondLst>
                                            <p:cond delay="0"/>
                                          </p:stCondLst>
                                        </p:cTn>
                                        <p:tgtEl>
                                          <p:spTgt spid="38"/>
                                        </p:tgtEl>
                                        <p:attrNameLst>
                                          <p:attrName>style.visibility</p:attrName>
                                        </p:attrNameLst>
                                      </p:cBhvr>
                                      <p:to>
                                        <p:strVal val="visible"/>
                                      </p:to>
                                    </p:set>
                                  </p:childTnLst>
                                </p:cTn>
                              </p:par>
                              <p:par>
                                <p:cTn id="25" presetID="53" presetClass="entr" presetSubtype="16" fill="hold" nodeType="withEffect">
                                  <p:stCondLst>
                                    <p:cond delay="300"/>
                                  </p:stCondLst>
                                  <p:childTnLst>
                                    <p:set>
                                      <p:cBhvr>
                                        <p:cTn id="26" dur="1" fill="hold">
                                          <p:stCondLst>
                                            <p:cond delay="0"/>
                                          </p:stCondLst>
                                        </p:cTn>
                                        <p:tgtEl>
                                          <p:spTgt spid="38"/>
                                        </p:tgtEl>
                                        <p:attrNameLst>
                                          <p:attrName>style.visibility</p:attrName>
                                        </p:attrNameLst>
                                      </p:cBhvr>
                                      <p:to>
                                        <p:strVal val="visible"/>
                                      </p:to>
                                    </p:set>
                                    <p:anim calcmode="lin" valueType="num">
                                      <p:cBhvr>
                                        <p:cTn id="27" dur="1000" fill="hold"/>
                                        <p:tgtEl>
                                          <p:spTgt spid="38"/>
                                        </p:tgtEl>
                                        <p:attrNameLst>
                                          <p:attrName>ppt_w</p:attrName>
                                        </p:attrNameLst>
                                      </p:cBhvr>
                                      <p:tavLst>
                                        <p:tav tm="0">
                                          <p:val>
                                            <p:fltVal val="0"/>
                                          </p:val>
                                        </p:tav>
                                        <p:tav tm="100000">
                                          <p:val>
                                            <p:strVal val="#ppt_w"/>
                                          </p:val>
                                        </p:tav>
                                      </p:tavLst>
                                    </p:anim>
                                    <p:anim calcmode="lin" valueType="num">
                                      <p:cBhvr>
                                        <p:cTn id="28" dur="1000" fill="hold"/>
                                        <p:tgtEl>
                                          <p:spTgt spid="38"/>
                                        </p:tgtEl>
                                        <p:attrNameLst>
                                          <p:attrName>ppt_h</p:attrName>
                                        </p:attrNameLst>
                                      </p:cBhvr>
                                      <p:tavLst>
                                        <p:tav tm="0">
                                          <p:val>
                                            <p:fltVal val="0"/>
                                          </p:val>
                                        </p:tav>
                                        <p:tav tm="100000">
                                          <p:val>
                                            <p:strVal val="#ppt_h"/>
                                          </p:val>
                                        </p:tav>
                                      </p:tavLst>
                                    </p:anim>
                                    <p:animEffect transition="in" filter="fade">
                                      <p:cBhvr>
                                        <p:cTn id="29" dur="1000"/>
                                        <p:tgtEl>
                                          <p:spTgt spid="38"/>
                                        </p:tgtEl>
                                      </p:cBhvr>
                                    </p:animEffect>
                                  </p:childTnLst>
                                </p:cTn>
                              </p:par>
                              <p:par>
                                <p:cTn id="30" presetID="64" presetClass="path" presetSubtype="0" fill="hold" nodeType="withEffect">
                                  <p:stCondLst>
                                    <p:cond delay="300"/>
                                  </p:stCondLst>
                                  <p:childTnLst>
                                    <p:animMotion origin="layout" path="M 2.5E-6 -2.83951E-6 L 0.20451 0.58426 " pathEditMode="relative" rAng="0" ptsTypes="AA">
                                      <p:cBhvr>
                                        <p:cTn id="31" dur="1000" spd="-100000" fill="hold"/>
                                        <p:tgtEl>
                                          <p:spTgt spid="38"/>
                                        </p:tgtEl>
                                        <p:attrNameLst>
                                          <p:attrName>ppt_x</p:attrName>
                                          <p:attrName>ppt_y</p:attrName>
                                        </p:attrNameLst>
                                      </p:cBhvr>
                                      <p:rCtr x="10226" y="29198"/>
                                    </p:animMotion>
                                  </p:childTnLst>
                                </p:cTn>
                              </p:par>
                              <p:par>
                                <p:cTn id="32" presetID="1" presetClass="entr" presetSubtype="0" fill="hold" nodeType="withEffect">
                                  <p:stCondLst>
                                    <p:cond delay="0"/>
                                  </p:stCondLst>
                                  <p:childTnLst>
                                    <p:set>
                                      <p:cBhvr>
                                        <p:cTn id="33" dur="1" fill="hold">
                                          <p:stCondLst>
                                            <p:cond delay="0"/>
                                          </p:stCondLst>
                                        </p:cTn>
                                        <p:tgtEl>
                                          <p:spTgt spid="41"/>
                                        </p:tgtEl>
                                        <p:attrNameLst>
                                          <p:attrName>style.visibility</p:attrName>
                                        </p:attrNameLst>
                                      </p:cBhvr>
                                      <p:to>
                                        <p:strVal val="visible"/>
                                      </p:to>
                                    </p:set>
                                  </p:childTnLst>
                                </p:cTn>
                              </p:par>
                              <p:par>
                                <p:cTn id="34" presetID="53" presetClass="entr" presetSubtype="16" fill="hold" nodeType="withEffect">
                                  <p:stCondLst>
                                    <p:cond delay="0"/>
                                  </p:stCondLst>
                                  <p:childTnLst>
                                    <p:set>
                                      <p:cBhvr>
                                        <p:cTn id="35" dur="1" fill="hold">
                                          <p:stCondLst>
                                            <p:cond delay="0"/>
                                          </p:stCondLst>
                                        </p:cTn>
                                        <p:tgtEl>
                                          <p:spTgt spid="41"/>
                                        </p:tgtEl>
                                        <p:attrNameLst>
                                          <p:attrName>style.visibility</p:attrName>
                                        </p:attrNameLst>
                                      </p:cBhvr>
                                      <p:to>
                                        <p:strVal val="visible"/>
                                      </p:to>
                                    </p:set>
                                    <p:anim calcmode="lin" valueType="num">
                                      <p:cBhvr>
                                        <p:cTn id="36" dur="1000" fill="hold"/>
                                        <p:tgtEl>
                                          <p:spTgt spid="41"/>
                                        </p:tgtEl>
                                        <p:attrNameLst>
                                          <p:attrName>ppt_w</p:attrName>
                                        </p:attrNameLst>
                                      </p:cBhvr>
                                      <p:tavLst>
                                        <p:tav tm="0">
                                          <p:val>
                                            <p:fltVal val="0"/>
                                          </p:val>
                                        </p:tav>
                                        <p:tav tm="100000">
                                          <p:val>
                                            <p:strVal val="#ppt_w"/>
                                          </p:val>
                                        </p:tav>
                                      </p:tavLst>
                                    </p:anim>
                                    <p:anim calcmode="lin" valueType="num">
                                      <p:cBhvr>
                                        <p:cTn id="37" dur="1000" fill="hold"/>
                                        <p:tgtEl>
                                          <p:spTgt spid="41"/>
                                        </p:tgtEl>
                                        <p:attrNameLst>
                                          <p:attrName>ppt_h</p:attrName>
                                        </p:attrNameLst>
                                      </p:cBhvr>
                                      <p:tavLst>
                                        <p:tav tm="0">
                                          <p:val>
                                            <p:fltVal val="0"/>
                                          </p:val>
                                        </p:tav>
                                        <p:tav tm="100000">
                                          <p:val>
                                            <p:strVal val="#ppt_h"/>
                                          </p:val>
                                        </p:tav>
                                      </p:tavLst>
                                    </p:anim>
                                    <p:animEffect transition="in" filter="fade">
                                      <p:cBhvr>
                                        <p:cTn id="38" dur="1000"/>
                                        <p:tgtEl>
                                          <p:spTgt spid="41"/>
                                        </p:tgtEl>
                                      </p:cBhvr>
                                    </p:animEffect>
                                  </p:childTnLst>
                                </p:cTn>
                              </p:par>
                              <p:par>
                                <p:cTn id="39" presetID="64" presetClass="path" presetSubtype="0" fill="hold" nodeType="withEffect">
                                  <p:stCondLst>
                                    <p:cond delay="0"/>
                                  </p:stCondLst>
                                  <p:childTnLst>
                                    <p:animMotion origin="layout" path="M -1.38889E-6 3.08642E-6 L -0.52465 -0.50957 " pathEditMode="relative" rAng="0" ptsTypes="AA">
                                      <p:cBhvr>
                                        <p:cTn id="40" dur="1000" spd="-100000" fill="hold"/>
                                        <p:tgtEl>
                                          <p:spTgt spid="41"/>
                                        </p:tgtEl>
                                        <p:attrNameLst>
                                          <p:attrName>ppt_x</p:attrName>
                                          <p:attrName>ppt_y</p:attrName>
                                        </p:attrNameLst>
                                      </p:cBhvr>
                                      <p:rCtr x="-26233" y="-25494"/>
                                    </p:animMotion>
                                  </p:childTnLst>
                                </p:cTn>
                              </p:par>
                              <p:par>
                                <p:cTn id="41" presetID="1" presetClass="entr" presetSubtype="0" fill="hold" grpId="0" nodeType="withEffect">
                                  <p:stCondLst>
                                    <p:cond delay="200"/>
                                  </p:stCondLst>
                                  <p:childTnLst>
                                    <p:set>
                                      <p:cBhvr>
                                        <p:cTn id="42" dur="1" fill="hold">
                                          <p:stCondLst>
                                            <p:cond delay="0"/>
                                          </p:stCondLst>
                                        </p:cTn>
                                        <p:tgtEl>
                                          <p:spTgt spid="44"/>
                                        </p:tgtEl>
                                        <p:attrNameLst>
                                          <p:attrName>style.visibility</p:attrName>
                                        </p:attrNameLst>
                                      </p:cBhvr>
                                      <p:to>
                                        <p:strVal val="visible"/>
                                      </p:to>
                                    </p:set>
                                  </p:childTnLst>
                                </p:cTn>
                              </p:par>
                              <p:par>
                                <p:cTn id="43" presetID="53" presetClass="entr" presetSubtype="16" fill="hold" grpId="1" nodeType="withEffect">
                                  <p:stCondLst>
                                    <p:cond delay="200"/>
                                  </p:stCondLst>
                                  <p:childTnLst>
                                    <p:set>
                                      <p:cBhvr>
                                        <p:cTn id="44" dur="1" fill="hold">
                                          <p:stCondLst>
                                            <p:cond delay="0"/>
                                          </p:stCondLst>
                                        </p:cTn>
                                        <p:tgtEl>
                                          <p:spTgt spid="44"/>
                                        </p:tgtEl>
                                        <p:attrNameLst>
                                          <p:attrName>style.visibility</p:attrName>
                                        </p:attrNameLst>
                                      </p:cBhvr>
                                      <p:to>
                                        <p:strVal val="visible"/>
                                      </p:to>
                                    </p:set>
                                    <p:anim calcmode="lin" valueType="num">
                                      <p:cBhvr>
                                        <p:cTn id="45" dur="1000" fill="hold"/>
                                        <p:tgtEl>
                                          <p:spTgt spid="44"/>
                                        </p:tgtEl>
                                        <p:attrNameLst>
                                          <p:attrName>ppt_w</p:attrName>
                                        </p:attrNameLst>
                                      </p:cBhvr>
                                      <p:tavLst>
                                        <p:tav tm="0">
                                          <p:val>
                                            <p:fltVal val="0"/>
                                          </p:val>
                                        </p:tav>
                                        <p:tav tm="100000">
                                          <p:val>
                                            <p:strVal val="#ppt_w"/>
                                          </p:val>
                                        </p:tav>
                                      </p:tavLst>
                                    </p:anim>
                                    <p:anim calcmode="lin" valueType="num">
                                      <p:cBhvr>
                                        <p:cTn id="46" dur="1000" fill="hold"/>
                                        <p:tgtEl>
                                          <p:spTgt spid="44"/>
                                        </p:tgtEl>
                                        <p:attrNameLst>
                                          <p:attrName>ppt_h</p:attrName>
                                        </p:attrNameLst>
                                      </p:cBhvr>
                                      <p:tavLst>
                                        <p:tav tm="0">
                                          <p:val>
                                            <p:fltVal val="0"/>
                                          </p:val>
                                        </p:tav>
                                        <p:tav tm="100000">
                                          <p:val>
                                            <p:strVal val="#ppt_h"/>
                                          </p:val>
                                        </p:tav>
                                      </p:tavLst>
                                    </p:anim>
                                    <p:animEffect transition="in" filter="fade">
                                      <p:cBhvr>
                                        <p:cTn id="47" dur="1000"/>
                                        <p:tgtEl>
                                          <p:spTgt spid="44"/>
                                        </p:tgtEl>
                                      </p:cBhvr>
                                    </p:animEffect>
                                  </p:childTnLst>
                                </p:cTn>
                              </p:par>
                              <p:par>
                                <p:cTn id="48" presetID="64" presetClass="path" presetSubtype="0" fill="hold" grpId="2" nodeType="withEffect">
                                  <p:stCondLst>
                                    <p:cond delay="200"/>
                                  </p:stCondLst>
                                  <p:childTnLst>
                                    <p:animMotion origin="layout" path="M 4.16667E-6 8.64198E-7 L 0.31701 -0.56759 " pathEditMode="relative" rAng="0" ptsTypes="AA">
                                      <p:cBhvr>
                                        <p:cTn id="49" dur="1000" spd="-100000" fill="hold"/>
                                        <p:tgtEl>
                                          <p:spTgt spid="44"/>
                                        </p:tgtEl>
                                        <p:attrNameLst>
                                          <p:attrName>ppt_x</p:attrName>
                                          <p:attrName>ppt_y</p:attrName>
                                        </p:attrNameLst>
                                      </p:cBhvr>
                                      <p:rCtr x="15851" y="-28395"/>
                                    </p:animMotion>
                                  </p:childTnLst>
                                </p:cTn>
                              </p:par>
                              <p:par>
                                <p:cTn id="50" presetID="1" presetClass="entr" presetSubtype="0" fill="hold" grpId="0" nodeType="withEffect">
                                  <p:stCondLst>
                                    <p:cond delay="400"/>
                                  </p:stCondLst>
                                  <p:childTnLst>
                                    <p:set>
                                      <p:cBhvr>
                                        <p:cTn id="51" dur="1" fill="hold">
                                          <p:stCondLst>
                                            <p:cond delay="0"/>
                                          </p:stCondLst>
                                        </p:cTn>
                                        <p:tgtEl>
                                          <p:spTgt spid="53"/>
                                        </p:tgtEl>
                                        <p:attrNameLst>
                                          <p:attrName>style.visibility</p:attrName>
                                        </p:attrNameLst>
                                      </p:cBhvr>
                                      <p:to>
                                        <p:strVal val="visible"/>
                                      </p:to>
                                    </p:set>
                                  </p:childTnLst>
                                </p:cTn>
                              </p:par>
                              <p:par>
                                <p:cTn id="52" presetID="53" presetClass="entr" presetSubtype="16" fill="hold" grpId="1" nodeType="withEffect">
                                  <p:stCondLst>
                                    <p:cond delay="400"/>
                                  </p:stCondLst>
                                  <p:childTnLst>
                                    <p:set>
                                      <p:cBhvr>
                                        <p:cTn id="53" dur="1" fill="hold">
                                          <p:stCondLst>
                                            <p:cond delay="0"/>
                                          </p:stCondLst>
                                        </p:cTn>
                                        <p:tgtEl>
                                          <p:spTgt spid="53"/>
                                        </p:tgtEl>
                                        <p:attrNameLst>
                                          <p:attrName>style.visibility</p:attrName>
                                        </p:attrNameLst>
                                      </p:cBhvr>
                                      <p:to>
                                        <p:strVal val="visible"/>
                                      </p:to>
                                    </p:set>
                                    <p:anim calcmode="lin" valueType="num">
                                      <p:cBhvr>
                                        <p:cTn id="54" dur="1000" fill="hold"/>
                                        <p:tgtEl>
                                          <p:spTgt spid="53"/>
                                        </p:tgtEl>
                                        <p:attrNameLst>
                                          <p:attrName>ppt_w</p:attrName>
                                        </p:attrNameLst>
                                      </p:cBhvr>
                                      <p:tavLst>
                                        <p:tav tm="0">
                                          <p:val>
                                            <p:fltVal val="0"/>
                                          </p:val>
                                        </p:tav>
                                        <p:tav tm="100000">
                                          <p:val>
                                            <p:strVal val="#ppt_w"/>
                                          </p:val>
                                        </p:tav>
                                      </p:tavLst>
                                    </p:anim>
                                    <p:anim calcmode="lin" valueType="num">
                                      <p:cBhvr>
                                        <p:cTn id="55" dur="1000" fill="hold"/>
                                        <p:tgtEl>
                                          <p:spTgt spid="53"/>
                                        </p:tgtEl>
                                        <p:attrNameLst>
                                          <p:attrName>ppt_h</p:attrName>
                                        </p:attrNameLst>
                                      </p:cBhvr>
                                      <p:tavLst>
                                        <p:tav tm="0">
                                          <p:val>
                                            <p:fltVal val="0"/>
                                          </p:val>
                                        </p:tav>
                                        <p:tav tm="100000">
                                          <p:val>
                                            <p:strVal val="#ppt_h"/>
                                          </p:val>
                                        </p:tav>
                                      </p:tavLst>
                                    </p:anim>
                                    <p:animEffect transition="in" filter="fade">
                                      <p:cBhvr>
                                        <p:cTn id="56" dur="1000"/>
                                        <p:tgtEl>
                                          <p:spTgt spid="53"/>
                                        </p:tgtEl>
                                      </p:cBhvr>
                                    </p:animEffect>
                                  </p:childTnLst>
                                </p:cTn>
                              </p:par>
                              <p:par>
                                <p:cTn id="57" presetID="64" presetClass="path" presetSubtype="0" fill="hold" grpId="2" nodeType="withEffect">
                                  <p:stCondLst>
                                    <p:cond delay="400"/>
                                  </p:stCondLst>
                                  <p:childTnLst>
                                    <p:animMotion origin="layout" path="M -1.94444E-6 3.82716E-6 L -0.18854 -1.11358 " pathEditMode="relative" rAng="0" ptsTypes="AA">
                                      <p:cBhvr>
                                        <p:cTn id="58" dur="1000" spd="-100000" fill="hold"/>
                                        <p:tgtEl>
                                          <p:spTgt spid="53"/>
                                        </p:tgtEl>
                                        <p:attrNameLst>
                                          <p:attrName>ppt_x</p:attrName>
                                          <p:attrName>ppt_y</p:attrName>
                                        </p:attrNameLst>
                                      </p:cBhvr>
                                      <p:rCtr x="-9427" y="-55679"/>
                                    </p:animMotion>
                                  </p:childTnLst>
                                </p:cTn>
                              </p:par>
                              <p:par>
                                <p:cTn id="59" presetID="1" presetClass="entr" presetSubtype="0" fill="hold" grpId="0" nodeType="withEffect">
                                  <p:stCondLst>
                                    <p:cond delay="200"/>
                                  </p:stCondLst>
                                  <p:childTnLst>
                                    <p:set>
                                      <p:cBhvr>
                                        <p:cTn id="60" dur="1" fill="hold">
                                          <p:stCondLst>
                                            <p:cond delay="0"/>
                                          </p:stCondLst>
                                        </p:cTn>
                                        <p:tgtEl>
                                          <p:spTgt spid="46"/>
                                        </p:tgtEl>
                                        <p:attrNameLst>
                                          <p:attrName>style.visibility</p:attrName>
                                        </p:attrNameLst>
                                      </p:cBhvr>
                                      <p:to>
                                        <p:strVal val="visible"/>
                                      </p:to>
                                    </p:set>
                                  </p:childTnLst>
                                </p:cTn>
                              </p:par>
                              <p:par>
                                <p:cTn id="61" presetID="53" presetClass="entr" presetSubtype="16" fill="hold" grpId="1" nodeType="withEffect">
                                  <p:stCondLst>
                                    <p:cond delay="200"/>
                                  </p:stCondLst>
                                  <p:childTnLst>
                                    <p:set>
                                      <p:cBhvr>
                                        <p:cTn id="62" dur="1" fill="hold">
                                          <p:stCondLst>
                                            <p:cond delay="0"/>
                                          </p:stCondLst>
                                        </p:cTn>
                                        <p:tgtEl>
                                          <p:spTgt spid="46"/>
                                        </p:tgtEl>
                                        <p:attrNameLst>
                                          <p:attrName>style.visibility</p:attrName>
                                        </p:attrNameLst>
                                      </p:cBhvr>
                                      <p:to>
                                        <p:strVal val="visible"/>
                                      </p:to>
                                    </p:set>
                                    <p:anim calcmode="lin" valueType="num">
                                      <p:cBhvr>
                                        <p:cTn id="63" dur="1000" fill="hold"/>
                                        <p:tgtEl>
                                          <p:spTgt spid="46"/>
                                        </p:tgtEl>
                                        <p:attrNameLst>
                                          <p:attrName>ppt_w</p:attrName>
                                        </p:attrNameLst>
                                      </p:cBhvr>
                                      <p:tavLst>
                                        <p:tav tm="0">
                                          <p:val>
                                            <p:fltVal val="0"/>
                                          </p:val>
                                        </p:tav>
                                        <p:tav tm="100000">
                                          <p:val>
                                            <p:strVal val="#ppt_w"/>
                                          </p:val>
                                        </p:tav>
                                      </p:tavLst>
                                    </p:anim>
                                    <p:anim calcmode="lin" valueType="num">
                                      <p:cBhvr>
                                        <p:cTn id="64" dur="1000" fill="hold"/>
                                        <p:tgtEl>
                                          <p:spTgt spid="46"/>
                                        </p:tgtEl>
                                        <p:attrNameLst>
                                          <p:attrName>ppt_h</p:attrName>
                                        </p:attrNameLst>
                                      </p:cBhvr>
                                      <p:tavLst>
                                        <p:tav tm="0">
                                          <p:val>
                                            <p:fltVal val="0"/>
                                          </p:val>
                                        </p:tav>
                                        <p:tav tm="100000">
                                          <p:val>
                                            <p:strVal val="#ppt_h"/>
                                          </p:val>
                                        </p:tav>
                                      </p:tavLst>
                                    </p:anim>
                                    <p:animEffect transition="in" filter="fade">
                                      <p:cBhvr>
                                        <p:cTn id="65" dur="1000"/>
                                        <p:tgtEl>
                                          <p:spTgt spid="46"/>
                                        </p:tgtEl>
                                      </p:cBhvr>
                                    </p:animEffect>
                                  </p:childTnLst>
                                </p:cTn>
                              </p:par>
                              <p:par>
                                <p:cTn id="66" presetID="64" presetClass="path" presetSubtype="0" fill="hold" grpId="2" nodeType="withEffect">
                                  <p:stCondLst>
                                    <p:cond delay="200"/>
                                  </p:stCondLst>
                                  <p:childTnLst>
                                    <p:animMotion origin="layout" path="M -3.88889E-6 -4.19753E-6 L 0.12309 0.575 " pathEditMode="relative" rAng="0" ptsTypes="AA">
                                      <p:cBhvr>
                                        <p:cTn id="67" dur="1000" spd="-100000" fill="hold"/>
                                        <p:tgtEl>
                                          <p:spTgt spid="46"/>
                                        </p:tgtEl>
                                        <p:attrNameLst>
                                          <p:attrName>ppt_x</p:attrName>
                                          <p:attrName>ppt_y</p:attrName>
                                        </p:attrNameLst>
                                      </p:cBhvr>
                                      <p:rCtr x="6146" y="28735"/>
                                    </p:animMotion>
                                  </p:childTnLst>
                                </p:cTn>
                              </p:par>
                              <p:par>
                                <p:cTn id="68" presetID="1" presetClass="entr" presetSubtype="0" fill="hold" nodeType="withEffect">
                                  <p:stCondLst>
                                    <p:cond delay="400"/>
                                  </p:stCondLst>
                                  <p:childTnLst>
                                    <p:set>
                                      <p:cBhvr>
                                        <p:cTn id="69" dur="1" fill="hold">
                                          <p:stCondLst>
                                            <p:cond delay="0"/>
                                          </p:stCondLst>
                                        </p:cTn>
                                        <p:tgtEl>
                                          <p:spTgt spid="47"/>
                                        </p:tgtEl>
                                        <p:attrNameLst>
                                          <p:attrName>style.visibility</p:attrName>
                                        </p:attrNameLst>
                                      </p:cBhvr>
                                      <p:to>
                                        <p:strVal val="visible"/>
                                      </p:to>
                                    </p:set>
                                  </p:childTnLst>
                                </p:cTn>
                              </p:par>
                              <p:par>
                                <p:cTn id="70" presetID="53" presetClass="entr" presetSubtype="16" fill="hold" nodeType="withEffect">
                                  <p:stCondLst>
                                    <p:cond delay="400"/>
                                  </p:stCondLst>
                                  <p:childTnLst>
                                    <p:set>
                                      <p:cBhvr>
                                        <p:cTn id="71" dur="1" fill="hold">
                                          <p:stCondLst>
                                            <p:cond delay="0"/>
                                          </p:stCondLst>
                                        </p:cTn>
                                        <p:tgtEl>
                                          <p:spTgt spid="47"/>
                                        </p:tgtEl>
                                        <p:attrNameLst>
                                          <p:attrName>style.visibility</p:attrName>
                                        </p:attrNameLst>
                                      </p:cBhvr>
                                      <p:to>
                                        <p:strVal val="visible"/>
                                      </p:to>
                                    </p:set>
                                    <p:anim calcmode="lin" valueType="num">
                                      <p:cBhvr>
                                        <p:cTn id="72" dur="1000" fill="hold"/>
                                        <p:tgtEl>
                                          <p:spTgt spid="47"/>
                                        </p:tgtEl>
                                        <p:attrNameLst>
                                          <p:attrName>ppt_w</p:attrName>
                                        </p:attrNameLst>
                                      </p:cBhvr>
                                      <p:tavLst>
                                        <p:tav tm="0">
                                          <p:val>
                                            <p:fltVal val="0"/>
                                          </p:val>
                                        </p:tav>
                                        <p:tav tm="100000">
                                          <p:val>
                                            <p:strVal val="#ppt_w"/>
                                          </p:val>
                                        </p:tav>
                                      </p:tavLst>
                                    </p:anim>
                                    <p:anim calcmode="lin" valueType="num">
                                      <p:cBhvr>
                                        <p:cTn id="73" dur="1000" fill="hold"/>
                                        <p:tgtEl>
                                          <p:spTgt spid="47"/>
                                        </p:tgtEl>
                                        <p:attrNameLst>
                                          <p:attrName>ppt_h</p:attrName>
                                        </p:attrNameLst>
                                      </p:cBhvr>
                                      <p:tavLst>
                                        <p:tav tm="0">
                                          <p:val>
                                            <p:fltVal val="0"/>
                                          </p:val>
                                        </p:tav>
                                        <p:tav tm="100000">
                                          <p:val>
                                            <p:strVal val="#ppt_h"/>
                                          </p:val>
                                        </p:tav>
                                      </p:tavLst>
                                    </p:anim>
                                    <p:animEffect transition="in" filter="fade">
                                      <p:cBhvr>
                                        <p:cTn id="74" dur="1000"/>
                                        <p:tgtEl>
                                          <p:spTgt spid="47"/>
                                        </p:tgtEl>
                                      </p:cBhvr>
                                    </p:animEffect>
                                  </p:childTnLst>
                                </p:cTn>
                              </p:par>
                              <p:par>
                                <p:cTn id="75" presetID="64" presetClass="path" presetSubtype="0" fill="hold" nodeType="withEffect">
                                  <p:stCondLst>
                                    <p:cond delay="400"/>
                                  </p:stCondLst>
                                  <p:childTnLst>
                                    <p:animMotion origin="layout" path="M 1.66667E-6 -9.87654E-7 L -0.71736 -0.40555 " pathEditMode="relative" rAng="0" ptsTypes="AA">
                                      <p:cBhvr>
                                        <p:cTn id="76" dur="1000" spd="-100000" fill="hold"/>
                                        <p:tgtEl>
                                          <p:spTgt spid="47"/>
                                        </p:tgtEl>
                                        <p:attrNameLst>
                                          <p:attrName>ppt_x</p:attrName>
                                          <p:attrName>ppt_y</p:attrName>
                                        </p:attrNameLst>
                                      </p:cBhvr>
                                      <p:rCtr x="-35868" y="-20278"/>
                                    </p:animMotion>
                                  </p:childTnLst>
                                </p:cTn>
                              </p:par>
                              <p:par>
                                <p:cTn id="77" presetID="1" presetClass="entr" presetSubtype="0" fill="hold" nodeType="withEffect">
                                  <p:stCondLst>
                                    <p:cond delay="300"/>
                                  </p:stCondLst>
                                  <p:childTnLst>
                                    <p:set>
                                      <p:cBhvr>
                                        <p:cTn id="78" dur="1" fill="hold">
                                          <p:stCondLst>
                                            <p:cond delay="0"/>
                                          </p:stCondLst>
                                        </p:cTn>
                                        <p:tgtEl>
                                          <p:spTgt spid="50"/>
                                        </p:tgtEl>
                                        <p:attrNameLst>
                                          <p:attrName>style.visibility</p:attrName>
                                        </p:attrNameLst>
                                      </p:cBhvr>
                                      <p:to>
                                        <p:strVal val="visible"/>
                                      </p:to>
                                    </p:set>
                                  </p:childTnLst>
                                </p:cTn>
                              </p:par>
                              <p:par>
                                <p:cTn id="79" presetID="53" presetClass="entr" presetSubtype="16" fill="hold" nodeType="withEffect">
                                  <p:stCondLst>
                                    <p:cond delay="300"/>
                                  </p:stCondLst>
                                  <p:childTnLst>
                                    <p:set>
                                      <p:cBhvr>
                                        <p:cTn id="80" dur="1" fill="hold">
                                          <p:stCondLst>
                                            <p:cond delay="0"/>
                                          </p:stCondLst>
                                        </p:cTn>
                                        <p:tgtEl>
                                          <p:spTgt spid="50"/>
                                        </p:tgtEl>
                                        <p:attrNameLst>
                                          <p:attrName>style.visibility</p:attrName>
                                        </p:attrNameLst>
                                      </p:cBhvr>
                                      <p:to>
                                        <p:strVal val="visible"/>
                                      </p:to>
                                    </p:set>
                                    <p:anim calcmode="lin" valueType="num">
                                      <p:cBhvr>
                                        <p:cTn id="81" dur="1000" fill="hold"/>
                                        <p:tgtEl>
                                          <p:spTgt spid="50"/>
                                        </p:tgtEl>
                                        <p:attrNameLst>
                                          <p:attrName>ppt_w</p:attrName>
                                        </p:attrNameLst>
                                      </p:cBhvr>
                                      <p:tavLst>
                                        <p:tav tm="0">
                                          <p:val>
                                            <p:fltVal val="0"/>
                                          </p:val>
                                        </p:tav>
                                        <p:tav tm="100000">
                                          <p:val>
                                            <p:strVal val="#ppt_w"/>
                                          </p:val>
                                        </p:tav>
                                      </p:tavLst>
                                    </p:anim>
                                    <p:anim calcmode="lin" valueType="num">
                                      <p:cBhvr>
                                        <p:cTn id="82" dur="1000" fill="hold"/>
                                        <p:tgtEl>
                                          <p:spTgt spid="50"/>
                                        </p:tgtEl>
                                        <p:attrNameLst>
                                          <p:attrName>ppt_h</p:attrName>
                                        </p:attrNameLst>
                                      </p:cBhvr>
                                      <p:tavLst>
                                        <p:tav tm="0">
                                          <p:val>
                                            <p:fltVal val="0"/>
                                          </p:val>
                                        </p:tav>
                                        <p:tav tm="100000">
                                          <p:val>
                                            <p:strVal val="#ppt_h"/>
                                          </p:val>
                                        </p:tav>
                                      </p:tavLst>
                                    </p:anim>
                                    <p:animEffect transition="in" filter="fade">
                                      <p:cBhvr>
                                        <p:cTn id="83" dur="1000"/>
                                        <p:tgtEl>
                                          <p:spTgt spid="50"/>
                                        </p:tgtEl>
                                      </p:cBhvr>
                                    </p:animEffect>
                                  </p:childTnLst>
                                </p:cTn>
                              </p:par>
                              <p:par>
                                <p:cTn id="84" presetID="64" presetClass="path" presetSubtype="0" fill="hold" nodeType="withEffect">
                                  <p:stCondLst>
                                    <p:cond delay="300"/>
                                  </p:stCondLst>
                                  <p:childTnLst>
                                    <p:animMotion origin="layout" path="M 1.94444E-6 -8.64198E-7 L 1.03489 -0.87346 " pathEditMode="relative" rAng="0" ptsTypes="AA">
                                      <p:cBhvr>
                                        <p:cTn id="85" dur="1000" spd="-100000" fill="hold"/>
                                        <p:tgtEl>
                                          <p:spTgt spid="50"/>
                                        </p:tgtEl>
                                        <p:attrNameLst>
                                          <p:attrName>ppt_x</p:attrName>
                                          <p:attrName>ppt_y</p:attrName>
                                        </p:attrNameLst>
                                      </p:cBhvr>
                                      <p:rCtr x="51736" y="-43673"/>
                                    </p:animMotion>
                                  </p:childTnLst>
                                </p:cTn>
                              </p:par>
                              <p:par>
                                <p:cTn id="86" presetID="1" presetClass="entr" presetSubtype="0" fill="hold" nodeType="withEffect">
                                  <p:stCondLst>
                                    <p:cond delay="200"/>
                                  </p:stCondLst>
                                  <p:childTnLst>
                                    <p:set>
                                      <p:cBhvr>
                                        <p:cTn id="87" dur="1" fill="hold">
                                          <p:stCondLst>
                                            <p:cond delay="0"/>
                                          </p:stCondLst>
                                        </p:cTn>
                                        <p:tgtEl>
                                          <p:spTgt spid="54"/>
                                        </p:tgtEl>
                                        <p:attrNameLst>
                                          <p:attrName>style.visibility</p:attrName>
                                        </p:attrNameLst>
                                      </p:cBhvr>
                                      <p:to>
                                        <p:strVal val="visible"/>
                                      </p:to>
                                    </p:set>
                                  </p:childTnLst>
                                </p:cTn>
                              </p:par>
                              <p:par>
                                <p:cTn id="88" presetID="53" presetClass="entr" presetSubtype="16" fill="hold" nodeType="withEffect">
                                  <p:stCondLst>
                                    <p:cond delay="200"/>
                                  </p:stCondLst>
                                  <p:childTnLst>
                                    <p:set>
                                      <p:cBhvr>
                                        <p:cTn id="89" dur="1" fill="hold">
                                          <p:stCondLst>
                                            <p:cond delay="0"/>
                                          </p:stCondLst>
                                        </p:cTn>
                                        <p:tgtEl>
                                          <p:spTgt spid="54"/>
                                        </p:tgtEl>
                                        <p:attrNameLst>
                                          <p:attrName>style.visibility</p:attrName>
                                        </p:attrNameLst>
                                      </p:cBhvr>
                                      <p:to>
                                        <p:strVal val="visible"/>
                                      </p:to>
                                    </p:set>
                                    <p:anim calcmode="lin" valueType="num">
                                      <p:cBhvr>
                                        <p:cTn id="90" dur="1000" fill="hold"/>
                                        <p:tgtEl>
                                          <p:spTgt spid="54"/>
                                        </p:tgtEl>
                                        <p:attrNameLst>
                                          <p:attrName>ppt_w</p:attrName>
                                        </p:attrNameLst>
                                      </p:cBhvr>
                                      <p:tavLst>
                                        <p:tav tm="0">
                                          <p:val>
                                            <p:fltVal val="0"/>
                                          </p:val>
                                        </p:tav>
                                        <p:tav tm="100000">
                                          <p:val>
                                            <p:strVal val="#ppt_w"/>
                                          </p:val>
                                        </p:tav>
                                      </p:tavLst>
                                    </p:anim>
                                    <p:anim calcmode="lin" valueType="num">
                                      <p:cBhvr>
                                        <p:cTn id="91" dur="1000" fill="hold"/>
                                        <p:tgtEl>
                                          <p:spTgt spid="54"/>
                                        </p:tgtEl>
                                        <p:attrNameLst>
                                          <p:attrName>ppt_h</p:attrName>
                                        </p:attrNameLst>
                                      </p:cBhvr>
                                      <p:tavLst>
                                        <p:tav tm="0">
                                          <p:val>
                                            <p:fltVal val="0"/>
                                          </p:val>
                                        </p:tav>
                                        <p:tav tm="100000">
                                          <p:val>
                                            <p:strVal val="#ppt_h"/>
                                          </p:val>
                                        </p:tav>
                                      </p:tavLst>
                                    </p:anim>
                                    <p:animEffect transition="in" filter="fade">
                                      <p:cBhvr>
                                        <p:cTn id="92" dur="1000"/>
                                        <p:tgtEl>
                                          <p:spTgt spid="54"/>
                                        </p:tgtEl>
                                      </p:cBhvr>
                                    </p:animEffect>
                                  </p:childTnLst>
                                </p:cTn>
                              </p:par>
                              <p:par>
                                <p:cTn id="93" presetID="64" presetClass="path" presetSubtype="0" fill="hold" nodeType="withEffect">
                                  <p:stCondLst>
                                    <p:cond delay="200"/>
                                  </p:stCondLst>
                                  <p:childTnLst>
                                    <p:animMotion origin="layout" path="M 1.94444E-6 1.97531E-6 L -0.64115 -0.94969 " pathEditMode="relative" rAng="0" ptsTypes="AA">
                                      <p:cBhvr>
                                        <p:cTn id="94" dur="1000" spd="-100000" fill="hold"/>
                                        <p:tgtEl>
                                          <p:spTgt spid="54"/>
                                        </p:tgtEl>
                                        <p:attrNameLst>
                                          <p:attrName>ppt_x</p:attrName>
                                          <p:attrName>ppt_y</p:attrName>
                                        </p:attrNameLst>
                                      </p:cBhvr>
                                      <p:rCtr x="-32049" y="-47500"/>
                                    </p:animMotion>
                                  </p:childTnLst>
                                </p:cTn>
                              </p:par>
                              <p:par>
                                <p:cTn id="95" presetID="1" presetClass="entr" presetSubtype="0" fill="hold" grpId="0" nodeType="withEffect">
                                  <p:stCondLst>
                                    <p:cond delay="200"/>
                                  </p:stCondLst>
                                  <p:childTnLst>
                                    <p:set>
                                      <p:cBhvr>
                                        <p:cTn id="96" dur="1" fill="hold">
                                          <p:stCondLst>
                                            <p:cond delay="0"/>
                                          </p:stCondLst>
                                        </p:cTn>
                                        <p:tgtEl>
                                          <p:spTgt spid="57"/>
                                        </p:tgtEl>
                                        <p:attrNameLst>
                                          <p:attrName>style.visibility</p:attrName>
                                        </p:attrNameLst>
                                      </p:cBhvr>
                                      <p:to>
                                        <p:strVal val="visible"/>
                                      </p:to>
                                    </p:set>
                                  </p:childTnLst>
                                </p:cTn>
                              </p:par>
                              <p:par>
                                <p:cTn id="97" presetID="53" presetClass="entr" presetSubtype="16" fill="hold" grpId="1" nodeType="withEffect">
                                  <p:stCondLst>
                                    <p:cond delay="200"/>
                                  </p:stCondLst>
                                  <p:childTnLst>
                                    <p:set>
                                      <p:cBhvr>
                                        <p:cTn id="98" dur="1" fill="hold">
                                          <p:stCondLst>
                                            <p:cond delay="0"/>
                                          </p:stCondLst>
                                        </p:cTn>
                                        <p:tgtEl>
                                          <p:spTgt spid="57"/>
                                        </p:tgtEl>
                                        <p:attrNameLst>
                                          <p:attrName>style.visibility</p:attrName>
                                        </p:attrNameLst>
                                      </p:cBhvr>
                                      <p:to>
                                        <p:strVal val="visible"/>
                                      </p:to>
                                    </p:set>
                                    <p:anim calcmode="lin" valueType="num">
                                      <p:cBhvr>
                                        <p:cTn id="99" dur="1000" fill="hold"/>
                                        <p:tgtEl>
                                          <p:spTgt spid="57"/>
                                        </p:tgtEl>
                                        <p:attrNameLst>
                                          <p:attrName>ppt_w</p:attrName>
                                        </p:attrNameLst>
                                      </p:cBhvr>
                                      <p:tavLst>
                                        <p:tav tm="0">
                                          <p:val>
                                            <p:fltVal val="0"/>
                                          </p:val>
                                        </p:tav>
                                        <p:tav tm="100000">
                                          <p:val>
                                            <p:strVal val="#ppt_w"/>
                                          </p:val>
                                        </p:tav>
                                      </p:tavLst>
                                    </p:anim>
                                    <p:anim calcmode="lin" valueType="num">
                                      <p:cBhvr>
                                        <p:cTn id="100" dur="1000" fill="hold"/>
                                        <p:tgtEl>
                                          <p:spTgt spid="57"/>
                                        </p:tgtEl>
                                        <p:attrNameLst>
                                          <p:attrName>ppt_h</p:attrName>
                                        </p:attrNameLst>
                                      </p:cBhvr>
                                      <p:tavLst>
                                        <p:tav tm="0">
                                          <p:val>
                                            <p:fltVal val="0"/>
                                          </p:val>
                                        </p:tav>
                                        <p:tav tm="100000">
                                          <p:val>
                                            <p:strVal val="#ppt_h"/>
                                          </p:val>
                                        </p:tav>
                                      </p:tavLst>
                                    </p:anim>
                                    <p:animEffect transition="in" filter="fade">
                                      <p:cBhvr>
                                        <p:cTn id="101" dur="1000"/>
                                        <p:tgtEl>
                                          <p:spTgt spid="57"/>
                                        </p:tgtEl>
                                      </p:cBhvr>
                                    </p:animEffect>
                                  </p:childTnLst>
                                </p:cTn>
                              </p:par>
                              <p:par>
                                <p:cTn id="102" presetID="64" presetClass="path" presetSubtype="0" fill="hold" grpId="2" nodeType="withEffect">
                                  <p:stCondLst>
                                    <p:cond delay="200"/>
                                  </p:stCondLst>
                                  <p:childTnLst>
                                    <p:animMotion origin="layout" path="M -2.22222E-6 4.5679E-6 L 0.45434 0.4966 " pathEditMode="relative" rAng="0" ptsTypes="AA">
                                      <p:cBhvr>
                                        <p:cTn id="103" dur="1000" spd="-100000" fill="hold"/>
                                        <p:tgtEl>
                                          <p:spTgt spid="57"/>
                                        </p:tgtEl>
                                        <p:attrNameLst>
                                          <p:attrName>ppt_x</p:attrName>
                                          <p:attrName>ppt_y</p:attrName>
                                        </p:attrNameLst>
                                      </p:cBhvr>
                                      <p:rCtr x="22708" y="24815"/>
                                    </p:animMotion>
                                  </p:childTnLst>
                                </p:cTn>
                              </p:par>
                              <p:par>
                                <p:cTn id="104" presetID="1" presetClass="entr" presetSubtype="0" fill="hold" grpId="0" nodeType="withEffect">
                                  <p:stCondLst>
                                    <p:cond delay="200"/>
                                  </p:stCondLst>
                                  <p:childTnLst>
                                    <p:set>
                                      <p:cBhvr>
                                        <p:cTn id="105" dur="1" fill="hold">
                                          <p:stCondLst>
                                            <p:cond delay="0"/>
                                          </p:stCondLst>
                                        </p:cTn>
                                        <p:tgtEl>
                                          <p:spTgt spid="60"/>
                                        </p:tgtEl>
                                        <p:attrNameLst>
                                          <p:attrName>style.visibility</p:attrName>
                                        </p:attrNameLst>
                                      </p:cBhvr>
                                      <p:to>
                                        <p:strVal val="visible"/>
                                      </p:to>
                                    </p:set>
                                  </p:childTnLst>
                                </p:cTn>
                              </p:par>
                              <p:par>
                                <p:cTn id="106" presetID="53" presetClass="entr" presetSubtype="16" fill="hold" grpId="1" nodeType="withEffect">
                                  <p:stCondLst>
                                    <p:cond delay="200"/>
                                  </p:stCondLst>
                                  <p:childTnLst>
                                    <p:set>
                                      <p:cBhvr>
                                        <p:cTn id="107" dur="1" fill="hold">
                                          <p:stCondLst>
                                            <p:cond delay="0"/>
                                          </p:stCondLst>
                                        </p:cTn>
                                        <p:tgtEl>
                                          <p:spTgt spid="60"/>
                                        </p:tgtEl>
                                        <p:attrNameLst>
                                          <p:attrName>style.visibility</p:attrName>
                                        </p:attrNameLst>
                                      </p:cBhvr>
                                      <p:to>
                                        <p:strVal val="visible"/>
                                      </p:to>
                                    </p:set>
                                    <p:anim calcmode="lin" valueType="num">
                                      <p:cBhvr>
                                        <p:cTn id="108" dur="1000" fill="hold"/>
                                        <p:tgtEl>
                                          <p:spTgt spid="60"/>
                                        </p:tgtEl>
                                        <p:attrNameLst>
                                          <p:attrName>ppt_w</p:attrName>
                                        </p:attrNameLst>
                                      </p:cBhvr>
                                      <p:tavLst>
                                        <p:tav tm="0">
                                          <p:val>
                                            <p:fltVal val="0"/>
                                          </p:val>
                                        </p:tav>
                                        <p:tav tm="100000">
                                          <p:val>
                                            <p:strVal val="#ppt_w"/>
                                          </p:val>
                                        </p:tav>
                                      </p:tavLst>
                                    </p:anim>
                                    <p:anim calcmode="lin" valueType="num">
                                      <p:cBhvr>
                                        <p:cTn id="109" dur="1000" fill="hold"/>
                                        <p:tgtEl>
                                          <p:spTgt spid="60"/>
                                        </p:tgtEl>
                                        <p:attrNameLst>
                                          <p:attrName>ppt_h</p:attrName>
                                        </p:attrNameLst>
                                      </p:cBhvr>
                                      <p:tavLst>
                                        <p:tav tm="0">
                                          <p:val>
                                            <p:fltVal val="0"/>
                                          </p:val>
                                        </p:tav>
                                        <p:tav tm="100000">
                                          <p:val>
                                            <p:strVal val="#ppt_h"/>
                                          </p:val>
                                        </p:tav>
                                      </p:tavLst>
                                    </p:anim>
                                    <p:animEffect transition="in" filter="fade">
                                      <p:cBhvr>
                                        <p:cTn id="110" dur="1000"/>
                                        <p:tgtEl>
                                          <p:spTgt spid="60"/>
                                        </p:tgtEl>
                                      </p:cBhvr>
                                    </p:animEffect>
                                  </p:childTnLst>
                                </p:cTn>
                              </p:par>
                              <p:par>
                                <p:cTn id="111" presetID="64" presetClass="path" presetSubtype="0" fill="hold" grpId="2" nodeType="withEffect">
                                  <p:stCondLst>
                                    <p:cond delay="200"/>
                                  </p:stCondLst>
                                  <p:childTnLst>
                                    <p:animMotion origin="layout" path="M -2.5E-6 1.7284E-6 L 0.19358 -0.5429 " pathEditMode="relative" rAng="0" ptsTypes="AA">
                                      <p:cBhvr>
                                        <p:cTn id="112" dur="1000" spd="-100000" fill="hold"/>
                                        <p:tgtEl>
                                          <p:spTgt spid="60"/>
                                        </p:tgtEl>
                                        <p:attrNameLst>
                                          <p:attrName>ppt_x</p:attrName>
                                          <p:attrName>ppt_y</p:attrName>
                                        </p:attrNameLst>
                                      </p:cBhvr>
                                      <p:rCtr x="9670" y="-27160"/>
                                    </p:animMotion>
                                  </p:childTnLst>
                                </p:cTn>
                              </p:par>
                            </p:childTnLst>
                          </p:cTn>
                        </p:par>
                        <p:par>
                          <p:cTn id="113" fill="hold">
                            <p:stCondLst>
                              <p:cond delay="1400"/>
                            </p:stCondLst>
                            <p:childTnLst>
                              <p:par>
                                <p:cTn id="114" presetID="10" presetClass="entr" presetSubtype="0" fill="hold" grpId="0" nodeType="afterEffect">
                                  <p:stCondLst>
                                    <p:cond delay="0"/>
                                  </p:stCondLst>
                                  <p:iterate type="lt">
                                    <p:tmPct val="0"/>
                                  </p:iterate>
                                  <p:childTnLst>
                                    <p:set>
                                      <p:cBhvr>
                                        <p:cTn id="115" dur="1" fill="hold">
                                          <p:stCondLst>
                                            <p:cond delay="0"/>
                                          </p:stCondLst>
                                        </p:cTn>
                                        <p:tgtEl>
                                          <p:spTgt spid="45"/>
                                        </p:tgtEl>
                                        <p:attrNameLst>
                                          <p:attrName>style.visibility</p:attrName>
                                        </p:attrNameLst>
                                      </p:cBhvr>
                                      <p:to>
                                        <p:strVal val="visible"/>
                                      </p:to>
                                    </p:set>
                                    <p:animEffect transition="in" filter="fade">
                                      <p:cBhvr>
                                        <p:cTn id="116" dur="500"/>
                                        <p:tgtEl>
                                          <p:spTgt spid="45"/>
                                        </p:tgtEl>
                                      </p:cBhvr>
                                    </p:animEffect>
                                  </p:childTnLst>
                                </p:cTn>
                              </p:par>
                            </p:childTnLst>
                          </p:cTn>
                        </p:par>
                        <p:par>
                          <p:cTn id="117" fill="hold">
                            <p:stCondLst>
                              <p:cond delay="1900"/>
                            </p:stCondLst>
                            <p:childTnLst>
                              <p:par>
                                <p:cTn id="118" presetID="34" presetClass="emph" presetSubtype="0" repeatCount="5000" fill="hold" grpId="1" nodeType="afterEffect">
                                  <p:stCondLst>
                                    <p:cond delay="0"/>
                                  </p:stCondLst>
                                  <p:iterate type="lt">
                                    <p:tmPct val="10000"/>
                                  </p:iterate>
                                  <p:childTnLst>
                                    <p:animMotion origin="layout" path="M 3.33333E-6 -2.83951E-6 L 3.33333E-6 -0.07222 " pathEditMode="relative" rAng="0" ptsTypes="AA">
                                      <p:cBhvr>
                                        <p:cTn id="119" dur="500" accel="50000" decel="50000" autoRev="1" fill="hold">
                                          <p:stCondLst>
                                            <p:cond delay="0"/>
                                          </p:stCondLst>
                                        </p:cTn>
                                        <p:tgtEl>
                                          <p:spTgt spid="45"/>
                                        </p:tgtEl>
                                        <p:attrNameLst>
                                          <p:attrName>ppt_x</p:attrName>
                                          <p:attrName>ppt_y</p:attrName>
                                        </p:attrNameLst>
                                      </p:cBhvr>
                                      <p:rCtr x="0" y="-3611"/>
                                    </p:animMotion>
                                    <p:animRot by="1500000">
                                      <p:cBhvr>
                                        <p:cTn id="120" dur="250" fill="hold">
                                          <p:stCondLst>
                                            <p:cond delay="0"/>
                                          </p:stCondLst>
                                        </p:cTn>
                                        <p:tgtEl>
                                          <p:spTgt spid="45"/>
                                        </p:tgtEl>
                                        <p:attrNameLst>
                                          <p:attrName>r</p:attrName>
                                        </p:attrNameLst>
                                      </p:cBhvr>
                                    </p:animRot>
                                    <p:animRot by="-1500000">
                                      <p:cBhvr>
                                        <p:cTn id="121" dur="250" fill="hold">
                                          <p:stCondLst>
                                            <p:cond delay="250"/>
                                          </p:stCondLst>
                                        </p:cTn>
                                        <p:tgtEl>
                                          <p:spTgt spid="45"/>
                                        </p:tgtEl>
                                        <p:attrNameLst>
                                          <p:attrName>r</p:attrName>
                                        </p:attrNameLst>
                                      </p:cBhvr>
                                    </p:animRot>
                                    <p:animRot by="-1500000">
                                      <p:cBhvr>
                                        <p:cTn id="122" dur="250" fill="hold">
                                          <p:stCondLst>
                                            <p:cond delay="500"/>
                                          </p:stCondLst>
                                        </p:cTn>
                                        <p:tgtEl>
                                          <p:spTgt spid="45"/>
                                        </p:tgtEl>
                                        <p:attrNameLst>
                                          <p:attrName>r</p:attrName>
                                        </p:attrNameLst>
                                      </p:cBhvr>
                                    </p:animRot>
                                    <p:animRot by="1500000">
                                      <p:cBhvr>
                                        <p:cTn id="123" dur="250" fill="hold">
                                          <p:stCondLst>
                                            <p:cond delay="750"/>
                                          </p:stCondLst>
                                        </p:cTn>
                                        <p:tgtEl>
                                          <p:spTgt spid="45"/>
                                        </p:tgtEl>
                                        <p:attrNameLst>
                                          <p:attrName>r</p:attrName>
                                        </p:attrNameLst>
                                      </p:cBhvr>
                                    </p:animRot>
                                  </p:childTnLst>
                                </p:cTn>
                              </p:par>
                              <p:par>
                                <p:cTn id="124" presetID="42" presetClass="entr" presetSubtype="0" fill="hold" grpId="0" nodeType="withEffect">
                                  <p:stCondLst>
                                    <p:cond delay="0"/>
                                  </p:stCondLst>
                                  <p:childTnLst>
                                    <p:set>
                                      <p:cBhvr>
                                        <p:cTn id="125" dur="1" fill="hold">
                                          <p:stCondLst>
                                            <p:cond delay="0"/>
                                          </p:stCondLst>
                                        </p:cTn>
                                        <p:tgtEl>
                                          <p:spTgt spid="2"/>
                                        </p:tgtEl>
                                        <p:attrNameLst>
                                          <p:attrName>style.visibility</p:attrName>
                                        </p:attrNameLst>
                                      </p:cBhvr>
                                      <p:to>
                                        <p:strVal val="visible"/>
                                      </p:to>
                                    </p:set>
                                    <p:animEffect transition="in" filter="fade">
                                      <p:cBhvr>
                                        <p:cTn id="126" dur="1000"/>
                                        <p:tgtEl>
                                          <p:spTgt spid="2"/>
                                        </p:tgtEl>
                                      </p:cBhvr>
                                    </p:animEffect>
                                    <p:anim calcmode="lin" valueType="num">
                                      <p:cBhvr>
                                        <p:cTn id="127" dur="1000" fill="hold"/>
                                        <p:tgtEl>
                                          <p:spTgt spid="2"/>
                                        </p:tgtEl>
                                        <p:attrNameLst>
                                          <p:attrName>ppt_x</p:attrName>
                                        </p:attrNameLst>
                                      </p:cBhvr>
                                      <p:tavLst>
                                        <p:tav tm="0">
                                          <p:val>
                                            <p:strVal val="#ppt_x"/>
                                          </p:val>
                                        </p:tav>
                                        <p:tav tm="100000">
                                          <p:val>
                                            <p:strVal val="#ppt_x"/>
                                          </p:val>
                                        </p:tav>
                                      </p:tavLst>
                                    </p:anim>
                                    <p:anim calcmode="lin" valueType="num">
                                      <p:cBhvr>
                                        <p:cTn id="128" dur="1000" fill="hold"/>
                                        <p:tgtEl>
                                          <p:spTgt spid="2"/>
                                        </p:tgtEl>
                                        <p:attrNameLst>
                                          <p:attrName>ppt_y</p:attrName>
                                        </p:attrNameLst>
                                      </p:cBhvr>
                                      <p:tavLst>
                                        <p:tav tm="0">
                                          <p:val>
                                            <p:strVal val="#ppt_y+.1"/>
                                          </p:val>
                                        </p:tav>
                                        <p:tav tm="100000">
                                          <p:val>
                                            <p:strVal val="#ppt_y"/>
                                          </p:val>
                                        </p:tav>
                                      </p:tavLst>
                                    </p:anim>
                                  </p:childTnLst>
                                </p:cTn>
                              </p:par>
                              <p:par>
                                <p:cTn id="129" presetID="41" presetClass="entr" presetSubtype="0" fill="hold" grpId="0" nodeType="withEffect">
                                  <p:stCondLst>
                                    <p:cond delay="0"/>
                                  </p:stCondLst>
                                  <p:iterate type="lt">
                                    <p:tmPct val="10000"/>
                                  </p:iterate>
                                  <p:childTnLst>
                                    <p:set>
                                      <p:cBhvr>
                                        <p:cTn id="130" dur="1" fill="hold">
                                          <p:stCondLst>
                                            <p:cond delay="0"/>
                                          </p:stCondLst>
                                        </p:cTn>
                                        <p:tgtEl>
                                          <p:spTgt spid="58"/>
                                        </p:tgtEl>
                                        <p:attrNameLst>
                                          <p:attrName>style.visibility</p:attrName>
                                        </p:attrNameLst>
                                      </p:cBhvr>
                                      <p:to>
                                        <p:strVal val="visible"/>
                                      </p:to>
                                    </p:set>
                                    <p:anim calcmode="lin" valueType="num">
                                      <p:cBhvr>
                                        <p:cTn id="131"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132" dur="500" fill="hold"/>
                                        <p:tgtEl>
                                          <p:spTgt spid="58"/>
                                        </p:tgtEl>
                                        <p:attrNameLst>
                                          <p:attrName>ppt_y</p:attrName>
                                        </p:attrNameLst>
                                      </p:cBhvr>
                                      <p:tavLst>
                                        <p:tav tm="0">
                                          <p:val>
                                            <p:strVal val="#ppt_y"/>
                                          </p:val>
                                        </p:tav>
                                        <p:tav tm="100000">
                                          <p:val>
                                            <p:strVal val="#ppt_y"/>
                                          </p:val>
                                        </p:tav>
                                      </p:tavLst>
                                    </p:anim>
                                    <p:anim calcmode="lin" valueType="num">
                                      <p:cBhvr>
                                        <p:cTn id="133"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134"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135" dur="500" tmFilter="0,0; .5, 1; 1, 1"/>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7" grpId="1" animBg="1"/>
      <p:bldP spid="37" grpId="2" animBg="1"/>
      <p:bldP spid="44" grpId="0" animBg="1"/>
      <p:bldP spid="44" grpId="1" animBg="1"/>
      <p:bldP spid="44" grpId="2" animBg="1"/>
      <p:bldP spid="45" grpId="0"/>
      <p:bldP spid="45" grpId="1"/>
      <p:bldP spid="46" grpId="0" animBg="1"/>
      <p:bldP spid="46" grpId="1" animBg="1"/>
      <p:bldP spid="46" grpId="2" animBg="1"/>
      <p:bldP spid="53" grpId="0" animBg="1"/>
      <p:bldP spid="53" grpId="1" animBg="1"/>
      <p:bldP spid="53" grpId="2" animBg="1"/>
      <p:bldP spid="57" grpId="0" animBg="1"/>
      <p:bldP spid="57" grpId="1" animBg="1"/>
      <p:bldP spid="57" grpId="2" animBg="1"/>
      <p:bldP spid="60" grpId="0" animBg="1"/>
      <p:bldP spid="60" grpId="1" animBg="1"/>
      <p:bldP spid="60" grpId="2" animBg="1"/>
      <p:bldP spid="58"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5" name="直接箭头连接符 104">
            <a:extLst>
              <a:ext uri="{FF2B5EF4-FFF2-40B4-BE49-F238E27FC236}">
                <a16:creationId xmlns:a16="http://schemas.microsoft.com/office/drawing/2014/main" id="{FE7E8DA7-4F02-48A6-943F-20F8A109E422}"/>
              </a:ext>
            </a:extLst>
          </p:cNvPr>
          <p:cNvCxnSpPr>
            <a:stCxn id="104" idx="2"/>
            <a:endCxn id="68" idx="2"/>
          </p:cNvCxnSpPr>
          <p:nvPr/>
        </p:nvCxnSpPr>
        <p:spPr>
          <a:xfrm>
            <a:off x="1447741" y="1769253"/>
            <a:ext cx="2352387" cy="3763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630A2CE5-FE6F-4E24-AB8D-6E764CFE6B2D}"/>
              </a:ext>
            </a:extLst>
          </p:cNvPr>
          <p:cNvCxnSpPr>
            <a:cxnSpLocks/>
            <a:stCxn id="93" idx="2"/>
            <a:endCxn id="67" idx="2"/>
          </p:cNvCxnSpPr>
          <p:nvPr/>
        </p:nvCxnSpPr>
        <p:spPr>
          <a:xfrm flipH="1" flipV="1">
            <a:off x="3781734" y="1806892"/>
            <a:ext cx="1207761" cy="966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427144" y="471396"/>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33899" y="59461"/>
            <a:ext cx="1377300"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赛题介绍</a:t>
            </a:r>
          </a:p>
        </p:txBody>
      </p:sp>
      <p:sp>
        <p:nvSpPr>
          <p:cNvPr id="27" name="TextBox 26"/>
          <p:cNvSpPr txBox="1"/>
          <p:nvPr/>
        </p:nvSpPr>
        <p:spPr>
          <a:xfrm>
            <a:off x="2311026" y="175407"/>
            <a:ext cx="1544012"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INTRODUCTION</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28" name="直接连接符 27"/>
          <p:cNvCxnSpPr/>
          <p:nvPr/>
        </p:nvCxnSpPr>
        <p:spPr>
          <a:xfrm>
            <a:off x="2259413" y="214743"/>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grpSp>
        <p:nvGrpSpPr>
          <p:cNvPr id="37" name="组合 36">
            <a:extLst>
              <a:ext uri="{FF2B5EF4-FFF2-40B4-BE49-F238E27FC236}">
                <a16:creationId xmlns:a16="http://schemas.microsoft.com/office/drawing/2014/main" id="{8FB819F2-8938-4ADA-BB7B-3026CAB4B160}"/>
              </a:ext>
            </a:extLst>
          </p:cNvPr>
          <p:cNvGrpSpPr/>
          <p:nvPr/>
        </p:nvGrpSpPr>
        <p:grpSpPr>
          <a:xfrm>
            <a:off x="427144" y="2858129"/>
            <a:ext cx="1400174" cy="485450"/>
            <a:chOff x="2492587" y="1913144"/>
            <a:chExt cx="3731456" cy="1301106"/>
          </a:xfrm>
          <a:effectLst>
            <a:outerShdw blurRad="254000" dist="254000" dir="8100000" algn="tr" rotWithShape="0">
              <a:prstClr val="black">
                <a:alpha val="50000"/>
              </a:prstClr>
            </a:outerShdw>
          </a:effectLst>
        </p:grpSpPr>
        <p:sp>
          <p:nvSpPr>
            <p:cNvPr id="38" name="椭圆 37">
              <a:extLst>
                <a:ext uri="{FF2B5EF4-FFF2-40B4-BE49-F238E27FC236}">
                  <a16:creationId xmlns:a16="http://schemas.microsoft.com/office/drawing/2014/main" id="{8A1AF5E0-2BA1-410D-89DF-D21BA8B07304}"/>
                </a:ext>
              </a:extLst>
            </p:cNvPr>
            <p:cNvSpPr/>
            <p:nvPr/>
          </p:nvSpPr>
          <p:spPr>
            <a:xfrm>
              <a:off x="2492587" y="1913144"/>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39" name="TextBox 55">
              <a:extLst>
                <a:ext uri="{FF2B5EF4-FFF2-40B4-BE49-F238E27FC236}">
                  <a16:creationId xmlns:a16="http://schemas.microsoft.com/office/drawing/2014/main" id="{B7D94472-E847-4EBD-B5B3-B06378034086}"/>
                </a:ext>
              </a:extLst>
            </p:cNvPr>
            <p:cNvSpPr txBox="1"/>
            <p:nvPr/>
          </p:nvSpPr>
          <p:spPr>
            <a:xfrm>
              <a:off x="2963657" y="2187511"/>
              <a:ext cx="3260386" cy="804282"/>
            </a:xfrm>
            <a:prstGeom prst="rect">
              <a:avLst/>
            </a:prstGeom>
            <a:solidFill>
              <a:schemeClr val="tx1">
                <a:lumMod val="95000"/>
                <a:lumOff val="5000"/>
              </a:schemeClr>
            </a:solidFill>
          </p:spPr>
          <p:txBody>
            <a:bodyPr wrap="none" rtlCol="0">
              <a:spAutoFit/>
            </a:bodyPr>
            <a:lstStyle/>
            <a:p>
              <a:r>
                <a:rPr lang="zh-CN" altLang="en-US" sz="1350" dirty="0">
                  <a:solidFill>
                    <a:schemeClr val="bg1"/>
                  </a:solidFill>
                  <a:latin typeface="Watford DB" pitchFamily="2" charset="0"/>
                  <a:ea typeface="造字工房劲黑（非商用）常规体" pitchFamily="50" charset="-122"/>
                </a:rPr>
                <a:t>数据挖掘任务</a:t>
              </a:r>
            </a:p>
          </p:txBody>
        </p:sp>
      </p:grpSp>
      <p:grpSp>
        <p:nvGrpSpPr>
          <p:cNvPr id="40" name="组合 39">
            <a:extLst>
              <a:ext uri="{FF2B5EF4-FFF2-40B4-BE49-F238E27FC236}">
                <a16:creationId xmlns:a16="http://schemas.microsoft.com/office/drawing/2014/main" id="{832AA962-AF61-4FBE-B539-5259F2A373D7}"/>
              </a:ext>
            </a:extLst>
          </p:cNvPr>
          <p:cNvGrpSpPr/>
          <p:nvPr/>
        </p:nvGrpSpPr>
        <p:grpSpPr>
          <a:xfrm>
            <a:off x="142224" y="150324"/>
            <a:ext cx="596380" cy="595969"/>
            <a:chOff x="2683251" y="1980687"/>
            <a:chExt cx="1301106"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B01BB2A6-9AA2-447E-BC69-93E27A956EA1}"/>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TextBox 55">
              <a:extLst>
                <a:ext uri="{FF2B5EF4-FFF2-40B4-BE49-F238E27FC236}">
                  <a16:creationId xmlns:a16="http://schemas.microsoft.com/office/drawing/2014/main" id="{FB21692F-9FDA-42EB-819A-B68ABFD5043C}"/>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1</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cxnSp>
        <p:nvCxnSpPr>
          <p:cNvPr id="52" name="直接连接符 51">
            <a:extLst>
              <a:ext uri="{FF2B5EF4-FFF2-40B4-BE49-F238E27FC236}">
                <a16:creationId xmlns:a16="http://schemas.microsoft.com/office/drawing/2014/main" id="{84D4F76D-569D-4C11-ACAD-514D16327D00}"/>
              </a:ext>
            </a:extLst>
          </p:cNvPr>
          <p:cNvCxnSpPr>
            <a:cxnSpLocks/>
          </p:cNvCxnSpPr>
          <p:nvPr/>
        </p:nvCxnSpPr>
        <p:spPr>
          <a:xfrm flipH="1" flipV="1">
            <a:off x="4298103" y="2000639"/>
            <a:ext cx="392626" cy="33445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28824565-D655-4B68-B226-0329689DE82B}"/>
              </a:ext>
            </a:extLst>
          </p:cNvPr>
          <p:cNvCxnSpPr>
            <a:cxnSpLocks/>
          </p:cNvCxnSpPr>
          <p:nvPr/>
        </p:nvCxnSpPr>
        <p:spPr>
          <a:xfrm flipH="1">
            <a:off x="4210787" y="1292791"/>
            <a:ext cx="476627" cy="41002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椭圆 57">
            <a:extLst>
              <a:ext uri="{FF2B5EF4-FFF2-40B4-BE49-F238E27FC236}">
                <a16:creationId xmlns:a16="http://schemas.microsoft.com/office/drawing/2014/main" id="{62AF1C7D-AEA3-4CBF-81EC-CF22813C7A32}"/>
              </a:ext>
            </a:extLst>
          </p:cNvPr>
          <p:cNvSpPr/>
          <p:nvPr/>
        </p:nvSpPr>
        <p:spPr>
          <a:xfrm>
            <a:off x="4545928" y="761851"/>
            <a:ext cx="721427" cy="719858"/>
          </a:xfrm>
          <a:prstGeom prst="ellipse">
            <a:avLst/>
          </a:prstGeom>
          <a:solidFill>
            <a:schemeClr val="tx1">
              <a:lumMod val="95000"/>
              <a:lumOff val="5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幼圆" panose="02010509060101010101" pitchFamily="49" charset="-122"/>
                <a:ea typeface="幼圆" panose="02010509060101010101" pitchFamily="49" charset="-122"/>
              </a:rPr>
              <a:t>差分隐私</a:t>
            </a:r>
          </a:p>
        </p:txBody>
      </p:sp>
      <p:sp>
        <p:nvSpPr>
          <p:cNvPr id="63" name="椭圆 62">
            <a:extLst>
              <a:ext uri="{FF2B5EF4-FFF2-40B4-BE49-F238E27FC236}">
                <a16:creationId xmlns:a16="http://schemas.microsoft.com/office/drawing/2014/main" id="{41D95177-AB78-41BF-B169-F4F24F197439}"/>
              </a:ext>
            </a:extLst>
          </p:cNvPr>
          <p:cNvSpPr/>
          <p:nvPr/>
        </p:nvSpPr>
        <p:spPr>
          <a:xfrm>
            <a:off x="4545928" y="2113987"/>
            <a:ext cx="698213" cy="721311"/>
          </a:xfrm>
          <a:prstGeom prst="ellipse">
            <a:avLst/>
          </a:prstGeom>
          <a:solidFill>
            <a:schemeClr val="tx1">
              <a:lumMod val="95000"/>
              <a:lumOff val="5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300" b="1" dirty="0"/>
              <a:t>…</a:t>
            </a:r>
            <a:endParaRPr lang="zh-CN" altLang="en-US" sz="3300" b="1" dirty="0"/>
          </a:p>
        </p:txBody>
      </p:sp>
      <p:sp>
        <p:nvSpPr>
          <p:cNvPr id="93" name="椭圆 92">
            <a:extLst>
              <a:ext uri="{FF2B5EF4-FFF2-40B4-BE49-F238E27FC236}">
                <a16:creationId xmlns:a16="http://schemas.microsoft.com/office/drawing/2014/main" id="{6C480BDB-3C3C-4036-BF1A-976B1F69AD7A}"/>
              </a:ext>
            </a:extLst>
          </p:cNvPr>
          <p:cNvSpPr/>
          <p:nvPr/>
        </p:nvSpPr>
        <p:spPr>
          <a:xfrm>
            <a:off x="4989495" y="1439846"/>
            <a:ext cx="740636" cy="753421"/>
          </a:xfrm>
          <a:prstGeom prst="ellipse">
            <a:avLst/>
          </a:prstGeom>
          <a:solidFill>
            <a:schemeClr val="tx1">
              <a:lumMod val="95000"/>
              <a:lumOff val="5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K-</a:t>
            </a:r>
          </a:p>
          <a:p>
            <a:pPr algn="ctr"/>
            <a:r>
              <a:rPr lang="zh-CN" altLang="en-US" sz="1200" dirty="0"/>
              <a:t>匿名</a:t>
            </a:r>
          </a:p>
        </p:txBody>
      </p:sp>
      <p:grpSp>
        <p:nvGrpSpPr>
          <p:cNvPr id="100" name="组合 99">
            <a:extLst>
              <a:ext uri="{FF2B5EF4-FFF2-40B4-BE49-F238E27FC236}">
                <a16:creationId xmlns:a16="http://schemas.microsoft.com/office/drawing/2014/main" id="{00FBEE71-A2F0-45DE-A2A7-0F4ED3A5614D}"/>
              </a:ext>
            </a:extLst>
          </p:cNvPr>
          <p:cNvGrpSpPr/>
          <p:nvPr/>
        </p:nvGrpSpPr>
        <p:grpSpPr>
          <a:xfrm>
            <a:off x="1428732" y="1335823"/>
            <a:ext cx="870958" cy="1367881"/>
            <a:chOff x="3851771" y="1163107"/>
            <a:chExt cx="1402358" cy="2212881"/>
          </a:xfrm>
        </p:grpSpPr>
        <p:grpSp>
          <p:nvGrpSpPr>
            <p:cNvPr id="101" name="组合 100">
              <a:extLst>
                <a:ext uri="{FF2B5EF4-FFF2-40B4-BE49-F238E27FC236}">
                  <a16:creationId xmlns:a16="http://schemas.microsoft.com/office/drawing/2014/main" id="{231DE00B-DF69-4F2B-B0CB-06CDAB4B80FE}"/>
                </a:ext>
              </a:extLst>
            </p:cNvPr>
            <p:cNvGrpSpPr/>
            <p:nvPr/>
          </p:nvGrpSpPr>
          <p:grpSpPr>
            <a:xfrm>
              <a:off x="3851771" y="1163107"/>
              <a:ext cx="1402358" cy="1402358"/>
              <a:chOff x="304800" y="673100"/>
              <a:chExt cx="4000500" cy="4000500"/>
            </a:xfrm>
            <a:effectLst>
              <a:outerShdw blurRad="444500" dist="254000" dir="8100000" algn="tr" rotWithShape="0">
                <a:prstClr val="black">
                  <a:alpha val="50000"/>
                </a:prstClr>
              </a:outerShdw>
            </a:effectLst>
          </p:grpSpPr>
          <p:sp>
            <p:nvSpPr>
              <p:cNvPr id="103" name="同心圆 77">
                <a:extLst>
                  <a:ext uri="{FF2B5EF4-FFF2-40B4-BE49-F238E27FC236}">
                    <a16:creationId xmlns:a16="http://schemas.microsoft.com/office/drawing/2014/main" id="{B2716BF6-C56B-4CD8-AC49-7D70DE093113}"/>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104" name="椭圆 103">
                <a:extLst>
                  <a:ext uri="{FF2B5EF4-FFF2-40B4-BE49-F238E27FC236}">
                    <a16:creationId xmlns:a16="http://schemas.microsoft.com/office/drawing/2014/main" id="{2B87202A-D277-45A5-B0DA-6D2878ACA764}"/>
                  </a:ext>
                </a:extLst>
              </p:cNvPr>
              <p:cNvSpPr/>
              <p:nvPr/>
            </p:nvSpPr>
            <p:spPr>
              <a:xfrm>
                <a:off x="392112" y="760412"/>
                <a:ext cx="3825875"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102" name="TextBox 76">
              <a:extLst>
                <a:ext uri="{FF2B5EF4-FFF2-40B4-BE49-F238E27FC236}">
                  <a16:creationId xmlns:a16="http://schemas.microsoft.com/office/drawing/2014/main" id="{BA632016-0FC8-44A9-816D-64C5FF1CA5C7}"/>
                </a:ext>
              </a:extLst>
            </p:cNvPr>
            <p:cNvSpPr txBox="1"/>
            <p:nvPr/>
          </p:nvSpPr>
          <p:spPr>
            <a:xfrm>
              <a:off x="4023125" y="1290309"/>
              <a:ext cx="1200400" cy="2085679"/>
            </a:xfrm>
            <a:prstGeom prst="rect">
              <a:avLst/>
            </a:prstGeom>
            <a:noFill/>
          </p:spPr>
          <p:txBody>
            <a:bodyPr wrap="square" rtlCol="0">
              <a:spAutoFit/>
            </a:bodyPr>
            <a:lstStyle/>
            <a:p>
              <a:r>
                <a:rPr lang="zh-CN" altLang="en-US" b="1" spc="225" dirty="0">
                  <a:solidFill>
                    <a:srgbClr val="C00000"/>
                  </a:solidFill>
                  <a:latin typeface="幼圆" panose="02010509060101010101" pitchFamily="49" charset="-122"/>
                  <a:ea typeface="幼圆" panose="02010509060101010101" pitchFamily="49" charset="-122"/>
                </a:rPr>
                <a:t>隐私识别</a:t>
              </a:r>
            </a:p>
          </p:txBody>
        </p:sp>
      </p:grpSp>
      <p:sp>
        <p:nvSpPr>
          <p:cNvPr id="97" name="文本框 96">
            <a:extLst>
              <a:ext uri="{FF2B5EF4-FFF2-40B4-BE49-F238E27FC236}">
                <a16:creationId xmlns:a16="http://schemas.microsoft.com/office/drawing/2014/main" id="{BD23D5D8-599F-4C94-95E2-B3D12D5FE38D}"/>
              </a:ext>
            </a:extLst>
          </p:cNvPr>
          <p:cNvSpPr txBox="1"/>
          <p:nvPr/>
        </p:nvSpPr>
        <p:spPr>
          <a:xfrm>
            <a:off x="1115710" y="4005851"/>
            <a:ext cx="4691090" cy="577081"/>
          </a:xfrm>
          <a:prstGeom prst="rect">
            <a:avLst/>
          </a:prstGeom>
          <a:noFill/>
        </p:spPr>
        <p:txBody>
          <a:bodyPr wrap="square" rtlCol="0">
            <a:spAutoFit/>
          </a:bodyPr>
          <a:lstStyle/>
          <a:p>
            <a:r>
              <a:rPr lang="zh-CN" altLang="en-US" sz="1050" dirty="0"/>
              <a:t>包括但不限于：</a:t>
            </a:r>
            <a:br>
              <a:rPr lang="zh-CN" altLang="en-US" sz="1050" dirty="0"/>
            </a:br>
            <a:r>
              <a:rPr lang="zh-CN" altLang="en-US" sz="1050" dirty="0"/>
              <a:t>（</a:t>
            </a:r>
            <a:r>
              <a:rPr lang="en-US" altLang="zh-CN" sz="1050" dirty="0"/>
              <a:t>1</a:t>
            </a:r>
            <a:r>
              <a:rPr lang="zh-CN" altLang="en-US" sz="1050" dirty="0"/>
              <a:t>）公司或个人基本信息：账号、姓名、联系方式、地址等；</a:t>
            </a:r>
            <a:br>
              <a:rPr lang="zh-CN" altLang="en-US" sz="1050" dirty="0"/>
            </a:br>
            <a:r>
              <a:rPr lang="zh-CN" altLang="en-US" sz="1050" dirty="0"/>
              <a:t>（</a:t>
            </a:r>
            <a:r>
              <a:rPr lang="en-US" altLang="zh-CN" sz="1050" dirty="0"/>
              <a:t>2</a:t>
            </a:r>
            <a:r>
              <a:rPr lang="zh-CN" altLang="en-US" sz="1050" dirty="0"/>
              <a:t>）商业秘密：制造方法、工艺流程、产品名称、专利名称等。</a:t>
            </a:r>
          </a:p>
        </p:txBody>
      </p:sp>
      <p:sp>
        <p:nvSpPr>
          <p:cNvPr id="3" name="文本框 2">
            <a:extLst>
              <a:ext uri="{FF2B5EF4-FFF2-40B4-BE49-F238E27FC236}">
                <a16:creationId xmlns:a16="http://schemas.microsoft.com/office/drawing/2014/main" id="{08485B52-7CA0-45F7-8D80-EF208A8CC139}"/>
              </a:ext>
            </a:extLst>
          </p:cNvPr>
          <p:cNvSpPr txBox="1"/>
          <p:nvPr/>
        </p:nvSpPr>
        <p:spPr>
          <a:xfrm>
            <a:off x="837202" y="3460065"/>
            <a:ext cx="5241434" cy="461665"/>
          </a:xfrm>
          <a:prstGeom prst="rect">
            <a:avLst/>
          </a:prstGeom>
          <a:noFill/>
        </p:spPr>
        <p:txBody>
          <a:bodyPr wrap="square" rtlCol="0">
            <a:spAutoFit/>
          </a:bodyPr>
          <a:lstStyle/>
          <a:p>
            <a:r>
              <a:rPr lang="zh-CN" altLang="en-US" sz="1600" b="1" dirty="0"/>
              <a:t>从</a:t>
            </a:r>
            <a:r>
              <a:rPr lang="zh-CN" altLang="en-US" sz="2400" b="1" dirty="0">
                <a:solidFill>
                  <a:srgbClr val="C00000"/>
                </a:solidFill>
                <a:latin typeface="幼圆" panose="02010509060101010101" pitchFamily="49" charset="-122"/>
                <a:ea typeface="幼圆" panose="02010509060101010101" pitchFamily="49" charset="-122"/>
              </a:rPr>
              <a:t>非结构化商业文本</a:t>
            </a:r>
            <a:r>
              <a:rPr lang="zh-CN" altLang="en-US" sz="1600" b="1" dirty="0"/>
              <a:t>信息中识别</a:t>
            </a:r>
            <a:r>
              <a:rPr lang="zh-CN" altLang="en-US" sz="2400" b="1" dirty="0">
                <a:solidFill>
                  <a:srgbClr val="C00000"/>
                </a:solidFill>
                <a:latin typeface="幼圆" panose="02010509060101010101" pitchFamily="49" charset="-122"/>
                <a:ea typeface="幼圆" panose="02010509060101010101" pitchFamily="49" charset="-122"/>
              </a:rPr>
              <a:t>隐私数据</a:t>
            </a:r>
            <a:endParaRPr lang="en-US" altLang="zh-CN" sz="2400" b="1" dirty="0">
              <a:solidFill>
                <a:srgbClr val="C00000"/>
              </a:solidFill>
              <a:latin typeface="幼圆" panose="02010509060101010101" pitchFamily="49" charset="-122"/>
              <a:ea typeface="幼圆" panose="02010509060101010101" pitchFamily="49" charset="-122"/>
            </a:endParaRPr>
          </a:p>
        </p:txBody>
      </p:sp>
      <p:sp>
        <p:nvSpPr>
          <p:cNvPr id="113" name="矩形: 圆角 112">
            <a:extLst>
              <a:ext uri="{FF2B5EF4-FFF2-40B4-BE49-F238E27FC236}">
                <a16:creationId xmlns:a16="http://schemas.microsoft.com/office/drawing/2014/main" id="{91B39A98-C430-4F2C-964F-1BD676BE3DA6}"/>
              </a:ext>
            </a:extLst>
          </p:cNvPr>
          <p:cNvSpPr/>
          <p:nvPr/>
        </p:nvSpPr>
        <p:spPr>
          <a:xfrm>
            <a:off x="3278730" y="698258"/>
            <a:ext cx="2799906" cy="2236598"/>
          </a:xfrm>
          <a:prstGeom prst="roundRect">
            <a:avLst/>
          </a:prstGeom>
          <a:noFill/>
          <a:ln w="57150">
            <a:prstDash val="sysDot"/>
          </a:ln>
          <a:effectLst>
            <a:outerShdw blurRad="50800" dist="38100" dir="8100000" algn="tr"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sz="1350" dirty="0"/>
          </a:p>
        </p:txBody>
      </p:sp>
      <p:sp>
        <p:nvSpPr>
          <p:cNvPr id="114" name="矩形: 圆角 113">
            <a:extLst>
              <a:ext uri="{FF2B5EF4-FFF2-40B4-BE49-F238E27FC236}">
                <a16:creationId xmlns:a16="http://schemas.microsoft.com/office/drawing/2014/main" id="{39C9E5E3-1782-4609-ACC2-884B6977B50B}"/>
              </a:ext>
            </a:extLst>
          </p:cNvPr>
          <p:cNvSpPr/>
          <p:nvPr/>
        </p:nvSpPr>
        <p:spPr>
          <a:xfrm>
            <a:off x="1108239" y="1109955"/>
            <a:ext cx="1534727" cy="1383178"/>
          </a:xfrm>
          <a:prstGeom prst="roundRect">
            <a:avLst/>
          </a:prstGeom>
          <a:noFill/>
          <a:ln w="57150">
            <a:prstDash val="sysDot"/>
          </a:ln>
          <a:effectLst>
            <a:outerShdw blurRad="50800" dist="38100" dir="8100000" algn="tr"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sz="1350" dirty="0"/>
          </a:p>
        </p:txBody>
      </p:sp>
      <p:sp>
        <p:nvSpPr>
          <p:cNvPr id="115" name="文本框 114">
            <a:extLst>
              <a:ext uri="{FF2B5EF4-FFF2-40B4-BE49-F238E27FC236}">
                <a16:creationId xmlns:a16="http://schemas.microsoft.com/office/drawing/2014/main" id="{A251D33A-9F18-4805-B73C-78860718D474}"/>
              </a:ext>
            </a:extLst>
          </p:cNvPr>
          <p:cNvSpPr txBox="1"/>
          <p:nvPr/>
        </p:nvSpPr>
        <p:spPr>
          <a:xfrm>
            <a:off x="5772169" y="1254620"/>
            <a:ext cx="612934" cy="1104541"/>
          </a:xfrm>
          <a:prstGeom prst="roundRect">
            <a:avLst/>
          </a:prstGeom>
          <a:solidFill>
            <a:schemeClr val="bg1">
              <a:lumMod val="95000"/>
            </a:schemeClr>
          </a:solidFill>
          <a:ln w="57150">
            <a:prstDash val="sysDot"/>
          </a:ln>
          <a:effectLst>
            <a:outerShdw blurRad="50800" dist="38100" dir="8100000" algn="tr"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vert="eaVert" wrap="square" rtlCol="0">
            <a:spAutoFit/>
          </a:bodyPr>
          <a:lstStyle/>
          <a:p>
            <a:r>
              <a:rPr lang="zh-CN" altLang="en-US" sz="2400" b="1" dirty="0">
                <a:latin typeface="幼圆" panose="02010509060101010101" pitchFamily="49" charset="-122"/>
                <a:ea typeface="幼圆" panose="02010509060101010101" pitchFamily="49" charset="-122"/>
              </a:rPr>
              <a:t> 成熟</a:t>
            </a:r>
          </a:p>
        </p:txBody>
      </p:sp>
      <p:sp>
        <p:nvSpPr>
          <p:cNvPr id="118" name="文本框 117">
            <a:extLst>
              <a:ext uri="{FF2B5EF4-FFF2-40B4-BE49-F238E27FC236}">
                <a16:creationId xmlns:a16="http://schemas.microsoft.com/office/drawing/2014/main" id="{907609C7-1D7A-450E-B0B0-8CA212DC8CCE}"/>
              </a:ext>
            </a:extLst>
          </p:cNvPr>
          <p:cNvSpPr txBox="1"/>
          <p:nvPr/>
        </p:nvSpPr>
        <p:spPr>
          <a:xfrm>
            <a:off x="663044" y="1555772"/>
            <a:ext cx="602218" cy="503306"/>
          </a:xfrm>
          <a:prstGeom prst="roundRect">
            <a:avLst/>
          </a:prstGeom>
          <a:solidFill>
            <a:schemeClr val="bg1">
              <a:lumMod val="85000"/>
            </a:schemeClr>
          </a:solidFill>
          <a:ln w="57150">
            <a:prstDash val="sysDot"/>
          </a:ln>
          <a:effectLst>
            <a:outerShdw blurRad="50800" dist="38100" dir="8100000" algn="tr"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vert="eaVert" wrap="square" rtlCol="0">
            <a:spAutoFit/>
          </a:bodyPr>
          <a:lstStyle/>
          <a:p>
            <a:pPr algn="ctr"/>
            <a:r>
              <a:rPr lang="zh-CN" altLang="en-US" sz="2400" b="1" dirty="0">
                <a:latin typeface="幼圆" panose="02010509060101010101" pitchFamily="49" charset="-122"/>
                <a:ea typeface="幼圆" panose="02010509060101010101" pitchFamily="49" charset="-122"/>
              </a:rPr>
              <a:t>？</a:t>
            </a:r>
          </a:p>
        </p:txBody>
      </p:sp>
      <p:grpSp>
        <p:nvGrpSpPr>
          <p:cNvPr id="64" name="组合 63">
            <a:extLst>
              <a:ext uri="{FF2B5EF4-FFF2-40B4-BE49-F238E27FC236}">
                <a16:creationId xmlns:a16="http://schemas.microsoft.com/office/drawing/2014/main" id="{CBD1F01C-71C8-4816-861F-90F2DF432397}"/>
              </a:ext>
            </a:extLst>
          </p:cNvPr>
          <p:cNvGrpSpPr/>
          <p:nvPr/>
        </p:nvGrpSpPr>
        <p:grpSpPr>
          <a:xfrm>
            <a:off x="3781734" y="1378158"/>
            <a:ext cx="842802" cy="1353059"/>
            <a:chOff x="3851771" y="1163107"/>
            <a:chExt cx="1402358" cy="2212881"/>
          </a:xfrm>
        </p:grpSpPr>
        <p:grpSp>
          <p:nvGrpSpPr>
            <p:cNvPr id="65" name="组合 64">
              <a:extLst>
                <a:ext uri="{FF2B5EF4-FFF2-40B4-BE49-F238E27FC236}">
                  <a16:creationId xmlns:a16="http://schemas.microsoft.com/office/drawing/2014/main" id="{671C39B1-B88C-4C14-A033-C1797F903B34}"/>
                </a:ext>
              </a:extLst>
            </p:cNvPr>
            <p:cNvGrpSpPr/>
            <p:nvPr/>
          </p:nvGrpSpPr>
          <p:grpSpPr>
            <a:xfrm>
              <a:off x="3851771" y="1163107"/>
              <a:ext cx="1402358" cy="1402358"/>
              <a:chOff x="304800" y="673100"/>
              <a:chExt cx="4000500" cy="4000500"/>
            </a:xfrm>
            <a:effectLst>
              <a:outerShdw blurRad="444500" dist="254000" dir="8100000" algn="tr" rotWithShape="0">
                <a:prstClr val="black">
                  <a:alpha val="50000"/>
                </a:prstClr>
              </a:outerShdw>
            </a:effectLst>
          </p:grpSpPr>
          <p:sp>
            <p:nvSpPr>
              <p:cNvPr id="67" name="同心圆 77">
                <a:extLst>
                  <a:ext uri="{FF2B5EF4-FFF2-40B4-BE49-F238E27FC236}">
                    <a16:creationId xmlns:a16="http://schemas.microsoft.com/office/drawing/2014/main" id="{BF7BE53E-9F5F-4124-942F-1BD9F432DA36}"/>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68" name="椭圆 67">
                <a:extLst>
                  <a:ext uri="{FF2B5EF4-FFF2-40B4-BE49-F238E27FC236}">
                    <a16:creationId xmlns:a16="http://schemas.microsoft.com/office/drawing/2014/main" id="{E942C8D0-1435-4C2F-BDBB-E415975F831C}"/>
                  </a:ext>
                </a:extLst>
              </p:cNvPr>
              <p:cNvSpPr/>
              <p:nvPr/>
            </p:nvSpPr>
            <p:spPr>
              <a:xfrm>
                <a:off x="392112" y="760412"/>
                <a:ext cx="3825875"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66" name="TextBox 76">
              <a:extLst>
                <a:ext uri="{FF2B5EF4-FFF2-40B4-BE49-F238E27FC236}">
                  <a16:creationId xmlns:a16="http://schemas.microsoft.com/office/drawing/2014/main" id="{A42E9E19-2441-429C-AD5E-F653147ED5F4}"/>
                </a:ext>
              </a:extLst>
            </p:cNvPr>
            <p:cNvSpPr txBox="1"/>
            <p:nvPr/>
          </p:nvSpPr>
          <p:spPr>
            <a:xfrm>
              <a:off x="4023125" y="1290309"/>
              <a:ext cx="1200400" cy="2085679"/>
            </a:xfrm>
            <a:prstGeom prst="rect">
              <a:avLst/>
            </a:prstGeom>
            <a:noFill/>
          </p:spPr>
          <p:txBody>
            <a:bodyPr wrap="square" rtlCol="0">
              <a:spAutoFit/>
            </a:bodyPr>
            <a:lstStyle/>
            <a:p>
              <a:r>
                <a:rPr lang="zh-CN" altLang="en-US" b="1" spc="225" dirty="0">
                  <a:solidFill>
                    <a:srgbClr val="C00000"/>
                  </a:solidFill>
                  <a:latin typeface="幼圆" panose="02010509060101010101" pitchFamily="49" charset="-122"/>
                  <a:ea typeface="幼圆" panose="02010509060101010101" pitchFamily="49" charset="-122"/>
                </a:rPr>
                <a:t>隐私保护</a:t>
              </a:r>
            </a:p>
          </p:txBody>
        </p:sp>
      </p:grpSp>
    </p:spTree>
    <p:custDataLst>
      <p:tags r:id="rId1"/>
    </p:custDataLst>
    <p:extLst>
      <p:ext uri="{BB962C8B-B14F-4D97-AF65-F5344CB8AC3E}">
        <p14:creationId xmlns:p14="http://schemas.microsoft.com/office/powerpoint/2010/main" val="369858384"/>
      </p:ext>
    </p:extLst>
  </p:cSld>
  <p:clrMapOvr>
    <a:masterClrMapping/>
  </p:clrMapOvr>
  <mc:AlternateContent xmlns:mc="http://schemas.openxmlformats.org/markup-compatibility/2006" xmlns:p14="http://schemas.microsoft.com/office/powerpoint/2010/main">
    <mc:Choice Requires="p14">
      <p:transition spd="med">
        <p14:prism/>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22" presetClass="entr" presetSubtype="8" fill="hold"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wipe(left)">
                                      <p:cBhvr>
                                        <p:cTn id="7" dur="500"/>
                                        <p:tgtEl>
                                          <p:spTgt spid="64"/>
                                        </p:tgtEl>
                                      </p:cBhvr>
                                    </p:animEffect>
                                  </p:childTnLst>
                                </p:cTn>
                              </p:par>
                            </p:childTnLst>
                          </p:cTn>
                        </p:par>
                        <p:par>
                          <p:cTn id="8" fill="hold">
                            <p:stCondLst>
                              <p:cond delay="1500"/>
                            </p:stCondLst>
                            <p:childTnLst>
                              <p:par>
                                <p:cTn id="9" presetID="22" presetClass="entr" presetSubtype="8" fill="hold"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wipe(left)">
                                      <p:cBhvr>
                                        <p:cTn id="11" dur="500"/>
                                        <p:tgtEl>
                                          <p:spTgt spid="53"/>
                                        </p:tgtEl>
                                      </p:cBhvr>
                                    </p:animEffect>
                                  </p:childTnLst>
                                </p:cTn>
                              </p:par>
                              <p:par>
                                <p:cTn id="12" presetID="22" presetClass="entr" presetSubtype="8" fill="hold" nodeType="withEffect">
                                  <p:stCondLst>
                                    <p:cond delay="0"/>
                                  </p:stCondLst>
                                  <p:childTnLst>
                                    <p:set>
                                      <p:cBhvr>
                                        <p:cTn id="13" dur="1" fill="hold">
                                          <p:stCondLst>
                                            <p:cond delay="0"/>
                                          </p:stCondLst>
                                        </p:cTn>
                                        <p:tgtEl>
                                          <p:spTgt spid="92"/>
                                        </p:tgtEl>
                                        <p:attrNameLst>
                                          <p:attrName>style.visibility</p:attrName>
                                        </p:attrNameLst>
                                      </p:cBhvr>
                                      <p:to>
                                        <p:strVal val="visible"/>
                                      </p:to>
                                    </p:set>
                                    <p:animEffect transition="in" filter="wipe(left)">
                                      <p:cBhvr>
                                        <p:cTn id="14" dur="500"/>
                                        <p:tgtEl>
                                          <p:spTgt spid="92"/>
                                        </p:tgtEl>
                                      </p:cBhvr>
                                    </p:animEffect>
                                  </p:childTnLst>
                                </p:cTn>
                              </p:par>
                              <p:par>
                                <p:cTn id="15" presetID="22" presetClass="entr" presetSubtype="8" fill="hold" nodeType="with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wipe(left)">
                                      <p:cBhvr>
                                        <p:cTn id="17" dur="500"/>
                                        <p:tgtEl>
                                          <p:spTgt spid="52"/>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58"/>
                                        </p:tgtEl>
                                        <p:attrNameLst>
                                          <p:attrName>style.visibility</p:attrName>
                                        </p:attrNameLst>
                                      </p:cBhvr>
                                      <p:to>
                                        <p:strVal val="visible"/>
                                      </p:to>
                                    </p:set>
                                    <p:animEffect transition="in" filter="wipe(left)">
                                      <p:cBhvr>
                                        <p:cTn id="20" dur="500"/>
                                        <p:tgtEl>
                                          <p:spTgt spid="58"/>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93"/>
                                        </p:tgtEl>
                                        <p:attrNameLst>
                                          <p:attrName>style.visibility</p:attrName>
                                        </p:attrNameLst>
                                      </p:cBhvr>
                                      <p:to>
                                        <p:strVal val="visible"/>
                                      </p:to>
                                    </p:set>
                                    <p:animEffect transition="in" filter="wipe(left)">
                                      <p:cBhvr>
                                        <p:cTn id="23" dur="500"/>
                                        <p:tgtEl>
                                          <p:spTgt spid="93"/>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63"/>
                                        </p:tgtEl>
                                        <p:attrNameLst>
                                          <p:attrName>style.visibility</p:attrName>
                                        </p:attrNameLst>
                                      </p:cBhvr>
                                      <p:to>
                                        <p:strVal val="visible"/>
                                      </p:to>
                                    </p:set>
                                    <p:animEffect transition="in" filter="wipe(left)">
                                      <p:cBhvr>
                                        <p:cTn id="26" dur="500"/>
                                        <p:tgtEl>
                                          <p:spTgt spid="63"/>
                                        </p:tgtEl>
                                      </p:cBhvr>
                                    </p:animEffect>
                                  </p:childTnLst>
                                </p:cTn>
                              </p:par>
                            </p:childTnLst>
                          </p:cTn>
                        </p:par>
                        <p:par>
                          <p:cTn id="27" fill="hold">
                            <p:stCondLst>
                              <p:cond delay="2000"/>
                            </p:stCondLst>
                            <p:childTnLst>
                              <p:par>
                                <p:cTn id="28" presetID="22" presetClass="entr" presetSubtype="8" fill="hold" grpId="0" nodeType="afterEffect">
                                  <p:stCondLst>
                                    <p:cond delay="0"/>
                                  </p:stCondLst>
                                  <p:childTnLst>
                                    <p:set>
                                      <p:cBhvr>
                                        <p:cTn id="29" dur="1" fill="hold">
                                          <p:stCondLst>
                                            <p:cond delay="0"/>
                                          </p:stCondLst>
                                        </p:cTn>
                                        <p:tgtEl>
                                          <p:spTgt spid="113"/>
                                        </p:tgtEl>
                                        <p:attrNameLst>
                                          <p:attrName>style.visibility</p:attrName>
                                        </p:attrNameLst>
                                      </p:cBhvr>
                                      <p:to>
                                        <p:strVal val="visible"/>
                                      </p:to>
                                    </p:set>
                                    <p:animEffect transition="in" filter="wipe(left)">
                                      <p:cBhvr>
                                        <p:cTn id="30" dur="500"/>
                                        <p:tgtEl>
                                          <p:spTgt spid="113"/>
                                        </p:tgtEl>
                                      </p:cBhvr>
                                    </p:animEffect>
                                  </p:childTnLst>
                                </p:cTn>
                              </p:par>
                              <p:par>
                                <p:cTn id="31" presetID="22" presetClass="entr" presetSubtype="8" fill="hold" grpId="0" nodeType="withEffect">
                                  <p:stCondLst>
                                    <p:cond delay="300"/>
                                  </p:stCondLst>
                                  <p:childTnLst>
                                    <p:set>
                                      <p:cBhvr>
                                        <p:cTn id="32" dur="1" fill="hold">
                                          <p:stCondLst>
                                            <p:cond delay="0"/>
                                          </p:stCondLst>
                                        </p:cTn>
                                        <p:tgtEl>
                                          <p:spTgt spid="115"/>
                                        </p:tgtEl>
                                        <p:attrNameLst>
                                          <p:attrName>style.visibility</p:attrName>
                                        </p:attrNameLst>
                                      </p:cBhvr>
                                      <p:to>
                                        <p:strVal val="visible"/>
                                      </p:to>
                                    </p:set>
                                    <p:animEffect transition="in" filter="wipe(left)">
                                      <p:cBhvr>
                                        <p:cTn id="33" dur="500"/>
                                        <p:tgtEl>
                                          <p:spTgt spid="115"/>
                                        </p:tgtEl>
                                      </p:cBhvr>
                                    </p:animEffect>
                                  </p:childTnLst>
                                </p:cTn>
                              </p:par>
                            </p:childTnLst>
                          </p:cTn>
                        </p:par>
                        <p:par>
                          <p:cTn id="34" fill="hold">
                            <p:stCondLst>
                              <p:cond delay="2800"/>
                            </p:stCondLst>
                            <p:childTnLst>
                              <p:par>
                                <p:cTn id="35" presetID="22" presetClass="entr" presetSubtype="8" fill="hold" nodeType="afterEffect">
                                  <p:stCondLst>
                                    <p:cond delay="0"/>
                                  </p:stCondLst>
                                  <p:childTnLst>
                                    <p:set>
                                      <p:cBhvr>
                                        <p:cTn id="36" dur="1" fill="hold">
                                          <p:stCondLst>
                                            <p:cond delay="0"/>
                                          </p:stCondLst>
                                        </p:cTn>
                                        <p:tgtEl>
                                          <p:spTgt spid="100"/>
                                        </p:tgtEl>
                                        <p:attrNameLst>
                                          <p:attrName>style.visibility</p:attrName>
                                        </p:attrNameLst>
                                      </p:cBhvr>
                                      <p:to>
                                        <p:strVal val="visible"/>
                                      </p:to>
                                    </p:set>
                                    <p:animEffect transition="in" filter="wipe(left)">
                                      <p:cBhvr>
                                        <p:cTn id="37" dur="500"/>
                                        <p:tgtEl>
                                          <p:spTgt spid="100"/>
                                        </p:tgtEl>
                                      </p:cBhvr>
                                    </p:animEffect>
                                  </p:childTnLst>
                                </p:cTn>
                              </p:par>
                            </p:childTnLst>
                          </p:cTn>
                        </p:par>
                        <p:par>
                          <p:cTn id="38" fill="hold">
                            <p:stCondLst>
                              <p:cond delay="3300"/>
                            </p:stCondLst>
                            <p:childTnLst>
                              <p:par>
                                <p:cTn id="39" presetID="22" presetClass="entr" presetSubtype="8" fill="hold" nodeType="afterEffect">
                                  <p:stCondLst>
                                    <p:cond delay="0"/>
                                  </p:stCondLst>
                                  <p:childTnLst>
                                    <p:set>
                                      <p:cBhvr>
                                        <p:cTn id="40" dur="1" fill="hold">
                                          <p:stCondLst>
                                            <p:cond delay="0"/>
                                          </p:stCondLst>
                                        </p:cTn>
                                        <p:tgtEl>
                                          <p:spTgt spid="105"/>
                                        </p:tgtEl>
                                        <p:attrNameLst>
                                          <p:attrName>style.visibility</p:attrName>
                                        </p:attrNameLst>
                                      </p:cBhvr>
                                      <p:to>
                                        <p:strVal val="visible"/>
                                      </p:to>
                                    </p:set>
                                    <p:animEffect transition="in" filter="wipe(left)">
                                      <p:cBhvr>
                                        <p:cTn id="41" dur="500"/>
                                        <p:tgtEl>
                                          <p:spTgt spid="105"/>
                                        </p:tgtEl>
                                      </p:cBhvr>
                                    </p:animEffect>
                                  </p:childTnLst>
                                </p:cTn>
                              </p:par>
                            </p:childTnLst>
                          </p:cTn>
                        </p:par>
                        <p:par>
                          <p:cTn id="42" fill="hold">
                            <p:stCondLst>
                              <p:cond delay="3800"/>
                            </p:stCondLst>
                            <p:childTnLst>
                              <p:par>
                                <p:cTn id="43" presetID="22" presetClass="entr" presetSubtype="4" fill="hold" grpId="0" nodeType="afterEffect">
                                  <p:stCondLst>
                                    <p:cond delay="0"/>
                                  </p:stCondLst>
                                  <p:childTnLst>
                                    <p:set>
                                      <p:cBhvr>
                                        <p:cTn id="44" dur="1" fill="hold">
                                          <p:stCondLst>
                                            <p:cond delay="0"/>
                                          </p:stCondLst>
                                        </p:cTn>
                                        <p:tgtEl>
                                          <p:spTgt spid="114"/>
                                        </p:tgtEl>
                                        <p:attrNameLst>
                                          <p:attrName>style.visibility</p:attrName>
                                        </p:attrNameLst>
                                      </p:cBhvr>
                                      <p:to>
                                        <p:strVal val="visible"/>
                                      </p:to>
                                    </p:set>
                                    <p:animEffect transition="in" filter="wipe(down)">
                                      <p:cBhvr>
                                        <p:cTn id="45" dur="500"/>
                                        <p:tgtEl>
                                          <p:spTgt spid="114"/>
                                        </p:tgtEl>
                                      </p:cBhvr>
                                    </p:animEffect>
                                  </p:childTnLst>
                                </p:cTn>
                              </p:par>
                              <p:par>
                                <p:cTn id="46" presetID="22" presetClass="entr" presetSubtype="2" fill="hold" grpId="0" nodeType="withEffect">
                                  <p:stCondLst>
                                    <p:cond delay="200"/>
                                  </p:stCondLst>
                                  <p:childTnLst>
                                    <p:set>
                                      <p:cBhvr>
                                        <p:cTn id="47" dur="1" fill="hold">
                                          <p:stCondLst>
                                            <p:cond delay="0"/>
                                          </p:stCondLst>
                                        </p:cTn>
                                        <p:tgtEl>
                                          <p:spTgt spid="118"/>
                                        </p:tgtEl>
                                        <p:attrNameLst>
                                          <p:attrName>style.visibility</p:attrName>
                                        </p:attrNameLst>
                                      </p:cBhvr>
                                      <p:to>
                                        <p:strVal val="visible"/>
                                      </p:to>
                                    </p:set>
                                    <p:animEffect transition="in" filter="wipe(right)">
                                      <p:cBhvr>
                                        <p:cTn id="48" dur="500"/>
                                        <p:tgtEl>
                                          <p:spTgt spid="118"/>
                                        </p:tgtEl>
                                      </p:cBhvr>
                                    </p:animEffect>
                                  </p:childTnLst>
                                </p:cTn>
                              </p:par>
                            </p:childTnLst>
                          </p:cTn>
                        </p:par>
                        <p:par>
                          <p:cTn id="49" fill="hold">
                            <p:stCondLst>
                              <p:cond delay="4500"/>
                            </p:stCondLst>
                            <p:childTnLst>
                              <p:par>
                                <p:cTn id="50" presetID="2" presetClass="entr" presetSubtype="8" fill="hold" nodeType="afterEffect">
                                  <p:stCondLst>
                                    <p:cond delay="0"/>
                                  </p:stCondLst>
                                  <p:childTnLst>
                                    <p:set>
                                      <p:cBhvr>
                                        <p:cTn id="51" dur="1" fill="hold">
                                          <p:stCondLst>
                                            <p:cond delay="0"/>
                                          </p:stCondLst>
                                        </p:cTn>
                                        <p:tgtEl>
                                          <p:spTgt spid="37"/>
                                        </p:tgtEl>
                                        <p:attrNameLst>
                                          <p:attrName>style.visibility</p:attrName>
                                        </p:attrNameLst>
                                      </p:cBhvr>
                                      <p:to>
                                        <p:strVal val="visible"/>
                                      </p:to>
                                    </p:set>
                                    <p:anim calcmode="lin" valueType="num">
                                      <p:cBhvr additive="base">
                                        <p:cTn id="52" dur="500" fill="hold"/>
                                        <p:tgtEl>
                                          <p:spTgt spid="37"/>
                                        </p:tgtEl>
                                        <p:attrNameLst>
                                          <p:attrName>ppt_x</p:attrName>
                                        </p:attrNameLst>
                                      </p:cBhvr>
                                      <p:tavLst>
                                        <p:tav tm="0">
                                          <p:val>
                                            <p:strVal val="0-#ppt_w/2"/>
                                          </p:val>
                                        </p:tav>
                                        <p:tav tm="100000">
                                          <p:val>
                                            <p:strVal val="#ppt_x"/>
                                          </p:val>
                                        </p:tav>
                                      </p:tavLst>
                                    </p:anim>
                                    <p:anim calcmode="lin" valueType="num">
                                      <p:cBhvr additive="base">
                                        <p:cTn id="53" dur="500" fill="hold"/>
                                        <p:tgtEl>
                                          <p:spTgt spid="37"/>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22" presetClass="entr" presetSubtype="1" fill="hold" grpId="0" nodeType="afterEffect">
                                  <p:stCondLst>
                                    <p:cond delay="0"/>
                                  </p:stCondLst>
                                  <p:childTnLst>
                                    <p:set>
                                      <p:cBhvr>
                                        <p:cTn id="56" dur="1" fill="hold">
                                          <p:stCondLst>
                                            <p:cond delay="0"/>
                                          </p:stCondLst>
                                        </p:cTn>
                                        <p:tgtEl>
                                          <p:spTgt spid="3"/>
                                        </p:tgtEl>
                                        <p:attrNameLst>
                                          <p:attrName>style.visibility</p:attrName>
                                        </p:attrNameLst>
                                      </p:cBhvr>
                                      <p:to>
                                        <p:strVal val="visible"/>
                                      </p:to>
                                    </p:set>
                                    <p:animEffect transition="in" filter="wipe(up)">
                                      <p:cBhvr>
                                        <p:cTn id="57" dur="500"/>
                                        <p:tgtEl>
                                          <p:spTgt spid="3"/>
                                        </p:tgtEl>
                                      </p:cBhvr>
                                    </p:animEffect>
                                  </p:childTnLst>
                                </p:cTn>
                              </p:par>
                            </p:childTnLst>
                          </p:cTn>
                        </p:par>
                        <p:par>
                          <p:cTn id="58" fill="hold">
                            <p:stCondLst>
                              <p:cond delay="5500"/>
                            </p:stCondLst>
                            <p:childTnLst>
                              <p:par>
                                <p:cTn id="59" presetID="22" presetClass="entr" presetSubtype="1" fill="hold" grpId="0" nodeType="afterEffect">
                                  <p:stCondLst>
                                    <p:cond delay="0"/>
                                  </p:stCondLst>
                                  <p:childTnLst>
                                    <p:set>
                                      <p:cBhvr>
                                        <p:cTn id="60" dur="1" fill="hold">
                                          <p:stCondLst>
                                            <p:cond delay="0"/>
                                          </p:stCondLst>
                                        </p:cTn>
                                        <p:tgtEl>
                                          <p:spTgt spid="97"/>
                                        </p:tgtEl>
                                        <p:attrNameLst>
                                          <p:attrName>style.visibility</p:attrName>
                                        </p:attrNameLst>
                                      </p:cBhvr>
                                      <p:to>
                                        <p:strVal val="visible"/>
                                      </p:to>
                                    </p:set>
                                    <p:animEffect transition="in" filter="wipe(up)">
                                      <p:cBhvr>
                                        <p:cTn id="61"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63" grpId="0" animBg="1"/>
      <p:bldP spid="93" grpId="0" animBg="1"/>
      <p:bldP spid="97" grpId="0"/>
      <p:bldP spid="3" grpId="0"/>
      <p:bldP spid="113" grpId="0" animBg="1"/>
      <p:bldP spid="114" grpId="0" animBg="1"/>
      <p:bldP spid="115" grpId="0" animBg="1"/>
      <p:bldP spid="1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33899" y="59438"/>
            <a:ext cx="1973617"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数据集统计量</a:t>
            </a:r>
          </a:p>
        </p:txBody>
      </p:sp>
      <p:sp>
        <p:nvSpPr>
          <p:cNvPr id="27" name="TextBox 26"/>
          <p:cNvSpPr txBox="1"/>
          <p:nvPr/>
        </p:nvSpPr>
        <p:spPr>
          <a:xfrm>
            <a:off x="2834402" y="175384"/>
            <a:ext cx="1204176"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DATA SET</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28" name="直接连接符 27"/>
          <p:cNvCxnSpPr/>
          <p:nvPr/>
        </p:nvCxnSpPr>
        <p:spPr>
          <a:xfrm>
            <a:off x="2782789" y="21472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grpSp>
        <p:nvGrpSpPr>
          <p:cNvPr id="40" name="组合 39">
            <a:extLst>
              <a:ext uri="{FF2B5EF4-FFF2-40B4-BE49-F238E27FC236}">
                <a16:creationId xmlns:a16="http://schemas.microsoft.com/office/drawing/2014/main" id="{832AA962-AF61-4FBE-B539-5259F2A373D7}"/>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B01BB2A6-9AA2-447E-BC69-93E27A956EA1}"/>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TextBox 55">
              <a:extLst>
                <a:ext uri="{FF2B5EF4-FFF2-40B4-BE49-F238E27FC236}">
                  <a16:creationId xmlns:a16="http://schemas.microsoft.com/office/drawing/2014/main" id="{FB21692F-9FDA-42EB-819A-B68ABFD5043C}"/>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2</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pic>
        <p:nvPicPr>
          <p:cNvPr id="3" name="图片 2">
            <a:extLst>
              <a:ext uri="{FF2B5EF4-FFF2-40B4-BE49-F238E27FC236}">
                <a16:creationId xmlns:a16="http://schemas.microsoft.com/office/drawing/2014/main" id="{A0AC259E-803C-430A-BFD9-0CA8FE779644}"/>
              </a:ext>
            </a:extLst>
          </p:cNvPr>
          <p:cNvPicPr>
            <a:picLocks noChangeAspect="1"/>
          </p:cNvPicPr>
          <p:nvPr/>
        </p:nvPicPr>
        <p:blipFill rotWithShape="1">
          <a:blip r:embed="rId4">
            <a:clrChange>
              <a:clrFrom>
                <a:srgbClr val="FFFFFF"/>
              </a:clrFrom>
              <a:clrTo>
                <a:srgbClr val="FFFFFF">
                  <a:alpha val="0"/>
                </a:srgbClr>
              </a:clrTo>
            </a:clrChange>
            <a:grayscl/>
            <a:extLst>
              <a:ext uri="{28A0092B-C50C-407E-A947-70E740481C1C}">
                <a14:useLocalDpi xmlns:a14="http://schemas.microsoft.com/office/drawing/2010/main" val="0"/>
              </a:ext>
            </a:extLst>
          </a:blip>
          <a:srcRect l="1700" t="9515" r="7154" b="5788"/>
          <a:stretch/>
        </p:blipFill>
        <p:spPr>
          <a:xfrm>
            <a:off x="620816" y="1032625"/>
            <a:ext cx="6085115" cy="3768696"/>
          </a:xfrm>
          <a:prstGeom prst="rect">
            <a:avLst/>
          </a:prstGeom>
        </p:spPr>
      </p:pic>
      <p:pic>
        <p:nvPicPr>
          <p:cNvPr id="9" name="图片 8">
            <a:extLst>
              <a:ext uri="{FF2B5EF4-FFF2-40B4-BE49-F238E27FC236}">
                <a16:creationId xmlns:a16="http://schemas.microsoft.com/office/drawing/2014/main" id="{736DF58C-D251-4038-ACC7-0574A3D65D5E}"/>
              </a:ext>
            </a:extLst>
          </p:cNvPr>
          <p:cNvPicPr>
            <a:picLocks noChangeAspect="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l="13106" t="14051" r="11236" b="9103"/>
          <a:stretch/>
        </p:blipFill>
        <p:spPr>
          <a:xfrm>
            <a:off x="1372513" y="1228539"/>
            <a:ext cx="5051105" cy="3419365"/>
          </a:xfrm>
          <a:prstGeom prst="rect">
            <a:avLst/>
          </a:prstGeom>
        </p:spPr>
      </p:pic>
      <p:sp>
        <p:nvSpPr>
          <p:cNvPr id="50" name="文本框 49">
            <a:extLst>
              <a:ext uri="{FF2B5EF4-FFF2-40B4-BE49-F238E27FC236}">
                <a16:creationId xmlns:a16="http://schemas.microsoft.com/office/drawing/2014/main" id="{45ED7E3D-243D-463F-B6FF-13074FA5492C}"/>
              </a:ext>
            </a:extLst>
          </p:cNvPr>
          <p:cNvSpPr txBox="1"/>
          <p:nvPr/>
        </p:nvSpPr>
        <p:spPr>
          <a:xfrm>
            <a:off x="1550228" y="641167"/>
            <a:ext cx="3266574" cy="323165"/>
          </a:xfrm>
          <a:prstGeom prst="rect">
            <a:avLst/>
          </a:prstGeom>
          <a:noFill/>
        </p:spPr>
        <p:txBody>
          <a:bodyPr wrap="square">
            <a:spAutoFit/>
          </a:bodyPr>
          <a:lstStyle/>
          <a:p>
            <a:r>
              <a:rPr lang="zh-CN" altLang="en-US" sz="1500" dirty="0"/>
              <a:t>利用核密度估计得到的文本长度分布</a:t>
            </a:r>
          </a:p>
        </p:txBody>
      </p:sp>
    </p:spTree>
    <p:custDataLst>
      <p:tags r:id="rId1"/>
    </p:custDataLst>
    <p:extLst>
      <p:ext uri="{BB962C8B-B14F-4D97-AF65-F5344CB8AC3E}">
        <p14:creationId xmlns:p14="http://schemas.microsoft.com/office/powerpoint/2010/main" val="1479316507"/>
      </p:ext>
    </p:extLst>
  </p:cSld>
  <p:clrMapOvr>
    <a:masterClrMapping/>
  </p:clrMapOvr>
  <p:transition>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ppt_x</p:attrName>
                                        </p:attrNameLst>
                                      </p:cBhvr>
                                      <p:tavLst>
                                        <p:tav tm="0">
                                          <p:val>
                                            <p:strVal val="#ppt_x"/>
                                          </p:val>
                                        </p:tav>
                                        <p:tav tm="100000">
                                          <p:val>
                                            <p:strVal val="#ppt_x"/>
                                          </p:val>
                                        </p:tav>
                                      </p:tavLst>
                                    </p:anim>
                                    <p:anim calcmode="lin" valueType="num">
                                      <p:cBhvr>
                                        <p:cTn id="8" dur="500" fill="hold"/>
                                        <p:tgtEl>
                                          <p:spTgt spid="9"/>
                                        </p:tgtEl>
                                        <p:attrNameLst>
                                          <p:attrName>ppt_y</p:attrName>
                                        </p:attrNameLst>
                                      </p:cBhvr>
                                      <p:tavLst>
                                        <p:tav tm="0">
                                          <p:val>
                                            <p:strVal val="#ppt_y+#ppt_h/2"/>
                                          </p:val>
                                        </p:tav>
                                        <p:tav tm="100000">
                                          <p:val>
                                            <p:strVal val="#ppt_y"/>
                                          </p:val>
                                        </p:tav>
                                      </p:tavLst>
                                    </p:anim>
                                    <p:anim calcmode="lin" valueType="num">
                                      <p:cBhvr>
                                        <p:cTn id="9" dur="500" fill="hold"/>
                                        <p:tgtEl>
                                          <p:spTgt spid="9"/>
                                        </p:tgtEl>
                                        <p:attrNameLst>
                                          <p:attrName>ppt_w</p:attrName>
                                        </p:attrNameLst>
                                      </p:cBhvr>
                                      <p:tavLst>
                                        <p:tav tm="0">
                                          <p:val>
                                            <p:strVal val="#ppt_w"/>
                                          </p:val>
                                        </p:tav>
                                        <p:tav tm="100000">
                                          <p:val>
                                            <p:strVal val="#ppt_w"/>
                                          </p:val>
                                        </p:tav>
                                      </p:tavLst>
                                    </p:anim>
                                    <p:anim calcmode="lin" valueType="num">
                                      <p:cBhvr>
                                        <p:cTn id="10" dur="500" fill="hold"/>
                                        <p:tgtEl>
                                          <p:spTgt spid="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pic>
        <p:nvPicPr>
          <p:cNvPr id="2" name="图片 1">
            <a:extLst>
              <a:ext uri="{FF2B5EF4-FFF2-40B4-BE49-F238E27FC236}">
                <a16:creationId xmlns:a16="http://schemas.microsoft.com/office/drawing/2014/main" id="{DA6E2B14-6EA1-4195-8B2E-5AD8C6E19E24}"/>
              </a:ext>
            </a:extLst>
          </p:cNvPr>
          <p:cNvPicPr>
            <a:picLocks noChangeAspect="1"/>
          </p:cNvPicPr>
          <p:nvPr/>
        </p:nvPicPr>
        <p:blipFill rotWithShape="1">
          <a:blip r:embed="rId4" cstate="print">
            <a:clrChange>
              <a:clrFrom>
                <a:srgbClr val="FFFFFF"/>
              </a:clrFrom>
              <a:clrTo>
                <a:srgbClr val="FFFFFF">
                  <a:alpha val="0"/>
                </a:srgbClr>
              </a:clrTo>
            </a:clrChange>
            <a:biLevel thresh="50000"/>
            <a:extLst>
              <a:ext uri="{28A0092B-C50C-407E-A947-70E740481C1C}">
                <a14:useLocalDpi xmlns:a14="http://schemas.microsoft.com/office/drawing/2010/main" val="0"/>
              </a:ext>
            </a:extLst>
          </a:blip>
          <a:srcRect l="7279" t="5359" r="5457" b="4537"/>
          <a:stretch/>
        </p:blipFill>
        <p:spPr>
          <a:xfrm>
            <a:off x="261423" y="1718865"/>
            <a:ext cx="3161863" cy="1610276"/>
          </a:xfrm>
          <a:prstGeom prst="rect">
            <a:avLst/>
          </a:prstGeom>
        </p:spPr>
      </p:pic>
      <p:pic>
        <p:nvPicPr>
          <p:cNvPr id="4" name="图片 3">
            <a:extLst>
              <a:ext uri="{FF2B5EF4-FFF2-40B4-BE49-F238E27FC236}">
                <a16:creationId xmlns:a16="http://schemas.microsoft.com/office/drawing/2014/main" id="{DFBDBAD0-84C4-471B-8D14-8BA121E383CF}"/>
              </a:ext>
            </a:extLst>
          </p:cNvPr>
          <p:cNvPicPr>
            <a:picLocks noChangeAspect="1"/>
          </p:cNvPicPr>
          <p:nvPr/>
        </p:nvPicPr>
        <p:blipFill rotWithShape="1">
          <a:blip r:embed="rId5" cstate="print">
            <a:clrChange>
              <a:clrFrom>
                <a:srgbClr val="FFFFFF"/>
              </a:clrFrom>
              <a:clrTo>
                <a:srgbClr val="FFFFFF">
                  <a:alpha val="0"/>
                </a:srgbClr>
              </a:clrTo>
            </a:clrChange>
            <a:biLevel thresh="50000"/>
            <a:extLst>
              <a:ext uri="{28A0092B-C50C-407E-A947-70E740481C1C}">
                <a14:useLocalDpi xmlns:a14="http://schemas.microsoft.com/office/drawing/2010/main" val="0"/>
              </a:ext>
            </a:extLst>
          </a:blip>
          <a:srcRect l="8978" t="9962" r="8784" b="6474"/>
          <a:stretch/>
        </p:blipFill>
        <p:spPr>
          <a:xfrm>
            <a:off x="3564816" y="1787335"/>
            <a:ext cx="3007435" cy="1507259"/>
          </a:xfrm>
          <a:prstGeom prst="rect">
            <a:avLst/>
          </a:prstGeom>
        </p:spPr>
      </p:pic>
      <p:pic>
        <p:nvPicPr>
          <p:cNvPr id="5" name="图片 4">
            <a:extLst>
              <a:ext uri="{FF2B5EF4-FFF2-40B4-BE49-F238E27FC236}">
                <a16:creationId xmlns:a16="http://schemas.microsoft.com/office/drawing/2014/main" id="{2B735C36-8A93-469E-A8BE-7EDFCCDC7A79}"/>
              </a:ext>
            </a:extLst>
          </p:cNvPr>
          <p:cNvPicPr>
            <a:picLocks noChangeAspect="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l="12682" t="14526" r="10267" b="9855"/>
          <a:stretch/>
        </p:blipFill>
        <p:spPr>
          <a:xfrm>
            <a:off x="457200" y="1882702"/>
            <a:ext cx="2791778" cy="1351418"/>
          </a:xfrm>
          <a:prstGeom prst="rect">
            <a:avLst/>
          </a:prstGeom>
        </p:spPr>
      </p:pic>
      <p:pic>
        <p:nvPicPr>
          <p:cNvPr id="6" name="图片 5">
            <a:extLst>
              <a:ext uri="{FF2B5EF4-FFF2-40B4-BE49-F238E27FC236}">
                <a16:creationId xmlns:a16="http://schemas.microsoft.com/office/drawing/2014/main" id="{57D88B24-C7D1-44E2-9489-54DA3D129DB2}"/>
              </a:ext>
            </a:extLst>
          </p:cNvPr>
          <p:cNvPicPr>
            <a:picLocks noChangeAspect="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l="12817" t="14178" r="10425" b="9885"/>
          <a:stretch/>
        </p:blipFill>
        <p:spPr>
          <a:xfrm>
            <a:off x="3705225" y="1865948"/>
            <a:ext cx="2807034" cy="1369695"/>
          </a:xfrm>
          <a:prstGeom prst="rect">
            <a:avLst/>
          </a:prstGeom>
        </p:spPr>
      </p:pic>
      <p:sp>
        <p:nvSpPr>
          <p:cNvPr id="7" name="文本框 6">
            <a:extLst>
              <a:ext uri="{FF2B5EF4-FFF2-40B4-BE49-F238E27FC236}">
                <a16:creationId xmlns:a16="http://schemas.microsoft.com/office/drawing/2014/main" id="{A82A4761-78B1-48F8-8004-D40E12C49216}"/>
              </a:ext>
            </a:extLst>
          </p:cNvPr>
          <p:cNvSpPr txBox="1"/>
          <p:nvPr/>
        </p:nvSpPr>
        <p:spPr>
          <a:xfrm>
            <a:off x="4000746" y="1468261"/>
            <a:ext cx="2262158" cy="300082"/>
          </a:xfrm>
          <a:prstGeom prst="rect">
            <a:avLst/>
          </a:prstGeom>
          <a:noFill/>
        </p:spPr>
        <p:txBody>
          <a:bodyPr wrap="none" rtlCol="0">
            <a:spAutoFit/>
          </a:bodyPr>
          <a:lstStyle/>
          <a:p>
            <a:r>
              <a:rPr lang="zh-CN" altLang="en-US" sz="1350" dirty="0"/>
              <a:t>标签所对应实体的平均长度</a:t>
            </a:r>
          </a:p>
        </p:txBody>
      </p:sp>
      <p:sp>
        <p:nvSpPr>
          <p:cNvPr id="8" name="文本框 7">
            <a:extLst>
              <a:ext uri="{FF2B5EF4-FFF2-40B4-BE49-F238E27FC236}">
                <a16:creationId xmlns:a16="http://schemas.microsoft.com/office/drawing/2014/main" id="{B411C212-65BC-47B6-881B-5B4760D933F4}"/>
              </a:ext>
            </a:extLst>
          </p:cNvPr>
          <p:cNvSpPr txBox="1"/>
          <p:nvPr/>
        </p:nvSpPr>
        <p:spPr>
          <a:xfrm>
            <a:off x="1348798" y="1445732"/>
            <a:ext cx="1223412" cy="300082"/>
          </a:xfrm>
          <a:prstGeom prst="rect">
            <a:avLst/>
          </a:prstGeom>
          <a:noFill/>
        </p:spPr>
        <p:txBody>
          <a:bodyPr wrap="none" rtlCol="0">
            <a:spAutoFit/>
          </a:bodyPr>
          <a:lstStyle/>
          <a:p>
            <a:r>
              <a:rPr lang="zh-CN" altLang="en-US" sz="1350" dirty="0"/>
              <a:t>标签出现次数</a:t>
            </a:r>
          </a:p>
        </p:txBody>
      </p:sp>
      <p:sp>
        <p:nvSpPr>
          <p:cNvPr id="10" name="文本框 9">
            <a:extLst>
              <a:ext uri="{FF2B5EF4-FFF2-40B4-BE49-F238E27FC236}">
                <a16:creationId xmlns:a16="http://schemas.microsoft.com/office/drawing/2014/main" id="{C61E1E0D-6389-4578-ADDF-2F89635B7123}"/>
              </a:ext>
            </a:extLst>
          </p:cNvPr>
          <p:cNvSpPr txBox="1"/>
          <p:nvPr/>
        </p:nvSpPr>
        <p:spPr>
          <a:xfrm>
            <a:off x="349879" y="3287063"/>
            <a:ext cx="323165" cy="295275"/>
          </a:xfrm>
          <a:prstGeom prst="rect">
            <a:avLst/>
          </a:prstGeom>
          <a:noFill/>
        </p:spPr>
        <p:txBody>
          <a:bodyPr vert="eaVert" wrap="square" rtlCol="0">
            <a:spAutoFit/>
          </a:bodyPr>
          <a:lstStyle/>
          <a:p>
            <a:r>
              <a:rPr lang="en-US" altLang="zh-CN" sz="900" dirty="0" err="1">
                <a:latin typeface="Consolas" panose="020B0609020204030204" pitchFamily="49" charset="0"/>
              </a:rPr>
              <a:t>vx</a:t>
            </a:r>
            <a:endParaRPr lang="zh-CN" altLang="en-US" sz="900" dirty="0">
              <a:latin typeface="Consolas" panose="020B0609020204030204" pitchFamily="49" charset="0"/>
            </a:endParaRPr>
          </a:p>
        </p:txBody>
      </p:sp>
      <p:sp>
        <p:nvSpPr>
          <p:cNvPr id="11" name="文本框 10">
            <a:extLst>
              <a:ext uri="{FF2B5EF4-FFF2-40B4-BE49-F238E27FC236}">
                <a16:creationId xmlns:a16="http://schemas.microsoft.com/office/drawing/2014/main" id="{7425E9EB-7613-4C4C-B7F8-A0BF8C821B94}"/>
              </a:ext>
            </a:extLst>
          </p:cNvPr>
          <p:cNvSpPr txBox="1"/>
          <p:nvPr/>
        </p:nvSpPr>
        <p:spPr>
          <a:xfrm>
            <a:off x="546609" y="3263533"/>
            <a:ext cx="323165" cy="295275"/>
          </a:xfrm>
          <a:prstGeom prst="rect">
            <a:avLst/>
          </a:prstGeom>
          <a:noFill/>
        </p:spPr>
        <p:txBody>
          <a:bodyPr vert="eaVert" wrap="square" rtlCol="0">
            <a:spAutoFit/>
          </a:bodyPr>
          <a:lstStyle/>
          <a:p>
            <a:r>
              <a:rPr lang="en-US" altLang="zh-CN" sz="900" dirty="0">
                <a:latin typeface="Consolas" panose="020B0609020204030204" pitchFamily="49" charset="0"/>
              </a:rPr>
              <a:t>QQ</a:t>
            </a:r>
            <a:endParaRPr lang="zh-CN" altLang="en-US" sz="900" dirty="0">
              <a:latin typeface="Consolas" panose="020B0609020204030204" pitchFamily="49" charset="0"/>
            </a:endParaRPr>
          </a:p>
        </p:txBody>
      </p:sp>
      <p:sp>
        <p:nvSpPr>
          <p:cNvPr id="12" name="文本框 11">
            <a:extLst>
              <a:ext uri="{FF2B5EF4-FFF2-40B4-BE49-F238E27FC236}">
                <a16:creationId xmlns:a16="http://schemas.microsoft.com/office/drawing/2014/main" id="{9733AF51-534A-48AF-BB48-2A168B32F343}"/>
              </a:ext>
            </a:extLst>
          </p:cNvPr>
          <p:cNvSpPr txBox="1"/>
          <p:nvPr/>
        </p:nvSpPr>
        <p:spPr>
          <a:xfrm>
            <a:off x="763204" y="3262491"/>
            <a:ext cx="323165" cy="557987"/>
          </a:xfrm>
          <a:prstGeom prst="rect">
            <a:avLst/>
          </a:prstGeom>
          <a:noFill/>
        </p:spPr>
        <p:txBody>
          <a:bodyPr vert="eaVert" wrap="square" rtlCol="0">
            <a:spAutoFit/>
          </a:bodyPr>
          <a:lstStyle/>
          <a:p>
            <a:r>
              <a:rPr lang="en-US" altLang="zh-CN" sz="900" dirty="0">
                <a:latin typeface="Consolas" panose="020B0609020204030204" pitchFamily="49" charset="0"/>
              </a:rPr>
              <a:t>email</a:t>
            </a:r>
            <a:endParaRPr lang="zh-CN" altLang="en-US" sz="900" dirty="0">
              <a:latin typeface="Consolas" panose="020B0609020204030204" pitchFamily="49" charset="0"/>
            </a:endParaRPr>
          </a:p>
        </p:txBody>
      </p:sp>
      <p:sp>
        <p:nvSpPr>
          <p:cNvPr id="13" name="文本框 12">
            <a:extLst>
              <a:ext uri="{FF2B5EF4-FFF2-40B4-BE49-F238E27FC236}">
                <a16:creationId xmlns:a16="http://schemas.microsoft.com/office/drawing/2014/main" id="{41036751-D4D0-4503-ABFD-6190EDF4AE30}"/>
              </a:ext>
            </a:extLst>
          </p:cNvPr>
          <p:cNvSpPr txBox="1"/>
          <p:nvPr/>
        </p:nvSpPr>
        <p:spPr>
          <a:xfrm>
            <a:off x="977924" y="3268206"/>
            <a:ext cx="323165" cy="557987"/>
          </a:xfrm>
          <a:prstGeom prst="rect">
            <a:avLst/>
          </a:prstGeom>
          <a:noFill/>
        </p:spPr>
        <p:txBody>
          <a:bodyPr vert="eaVert" wrap="square" rtlCol="0">
            <a:spAutoFit/>
          </a:bodyPr>
          <a:lstStyle/>
          <a:p>
            <a:r>
              <a:rPr lang="en-US" altLang="zh-CN" sz="900" dirty="0">
                <a:latin typeface="Consolas" panose="020B0609020204030204" pitchFamily="49" charset="0"/>
              </a:rPr>
              <a:t>mobile</a:t>
            </a:r>
            <a:endParaRPr lang="zh-CN" altLang="en-US" sz="900" dirty="0">
              <a:latin typeface="Consolas" panose="020B0609020204030204" pitchFamily="49" charset="0"/>
            </a:endParaRPr>
          </a:p>
        </p:txBody>
      </p:sp>
      <p:sp>
        <p:nvSpPr>
          <p:cNvPr id="14" name="文本框 13">
            <a:extLst>
              <a:ext uri="{FF2B5EF4-FFF2-40B4-BE49-F238E27FC236}">
                <a16:creationId xmlns:a16="http://schemas.microsoft.com/office/drawing/2014/main" id="{C7933450-B636-42D5-A86B-97E2EFE5764E}"/>
              </a:ext>
            </a:extLst>
          </p:cNvPr>
          <p:cNvSpPr txBox="1"/>
          <p:nvPr/>
        </p:nvSpPr>
        <p:spPr>
          <a:xfrm>
            <a:off x="1168118" y="3262491"/>
            <a:ext cx="323165" cy="557987"/>
          </a:xfrm>
          <a:prstGeom prst="rect">
            <a:avLst/>
          </a:prstGeom>
          <a:noFill/>
        </p:spPr>
        <p:txBody>
          <a:bodyPr vert="eaVert" wrap="square" rtlCol="0">
            <a:spAutoFit/>
          </a:bodyPr>
          <a:lstStyle/>
          <a:p>
            <a:r>
              <a:rPr lang="en-US" altLang="zh-CN" sz="900" dirty="0">
                <a:latin typeface="Consolas" panose="020B0609020204030204" pitchFamily="49" charset="0"/>
              </a:rPr>
              <a:t>book</a:t>
            </a:r>
            <a:endParaRPr lang="zh-CN" altLang="en-US" sz="900" dirty="0">
              <a:latin typeface="Consolas" panose="020B0609020204030204" pitchFamily="49" charset="0"/>
            </a:endParaRPr>
          </a:p>
        </p:txBody>
      </p:sp>
      <p:sp>
        <p:nvSpPr>
          <p:cNvPr id="15" name="文本框 14">
            <a:extLst>
              <a:ext uri="{FF2B5EF4-FFF2-40B4-BE49-F238E27FC236}">
                <a16:creationId xmlns:a16="http://schemas.microsoft.com/office/drawing/2014/main" id="{24AA1F6E-D291-4BED-AA88-760EB2A9CDF8}"/>
              </a:ext>
            </a:extLst>
          </p:cNvPr>
          <p:cNvSpPr txBox="1"/>
          <p:nvPr/>
        </p:nvSpPr>
        <p:spPr>
          <a:xfrm>
            <a:off x="1377383" y="3262491"/>
            <a:ext cx="323165" cy="557987"/>
          </a:xfrm>
          <a:prstGeom prst="rect">
            <a:avLst/>
          </a:prstGeom>
          <a:noFill/>
        </p:spPr>
        <p:txBody>
          <a:bodyPr vert="eaVert" wrap="square" rtlCol="0">
            <a:spAutoFit/>
          </a:bodyPr>
          <a:lstStyle/>
          <a:p>
            <a:r>
              <a:rPr lang="en-US" altLang="zh-CN" sz="900" dirty="0">
                <a:latin typeface="Consolas" panose="020B0609020204030204" pitchFamily="49" charset="0"/>
              </a:rPr>
              <a:t>scene</a:t>
            </a:r>
          </a:p>
        </p:txBody>
      </p:sp>
      <p:sp>
        <p:nvSpPr>
          <p:cNvPr id="16" name="文本框 15">
            <a:extLst>
              <a:ext uri="{FF2B5EF4-FFF2-40B4-BE49-F238E27FC236}">
                <a16:creationId xmlns:a16="http://schemas.microsoft.com/office/drawing/2014/main" id="{C61D199C-3425-4FE0-9817-2CC264039E8D}"/>
              </a:ext>
            </a:extLst>
          </p:cNvPr>
          <p:cNvSpPr txBox="1"/>
          <p:nvPr/>
        </p:nvSpPr>
        <p:spPr>
          <a:xfrm>
            <a:off x="1593653" y="3262491"/>
            <a:ext cx="323165" cy="869454"/>
          </a:xfrm>
          <a:prstGeom prst="rect">
            <a:avLst/>
          </a:prstGeom>
          <a:noFill/>
        </p:spPr>
        <p:txBody>
          <a:bodyPr vert="eaVert" wrap="square" rtlCol="0">
            <a:spAutoFit/>
          </a:bodyPr>
          <a:lstStyle/>
          <a:p>
            <a:r>
              <a:rPr lang="en-US" altLang="zh-CN" sz="900" dirty="0">
                <a:latin typeface="Consolas" panose="020B0609020204030204" pitchFamily="49" charset="0"/>
              </a:rPr>
              <a:t>government</a:t>
            </a:r>
            <a:endParaRPr lang="zh-CN" altLang="en-US" sz="900" dirty="0">
              <a:latin typeface="Consolas" panose="020B0609020204030204" pitchFamily="49" charset="0"/>
            </a:endParaRPr>
          </a:p>
        </p:txBody>
      </p:sp>
      <p:sp>
        <p:nvSpPr>
          <p:cNvPr id="17" name="文本框 16">
            <a:extLst>
              <a:ext uri="{FF2B5EF4-FFF2-40B4-BE49-F238E27FC236}">
                <a16:creationId xmlns:a16="http://schemas.microsoft.com/office/drawing/2014/main" id="{9ECEA700-A5C9-4635-A492-0C637FA3EC09}"/>
              </a:ext>
            </a:extLst>
          </p:cNvPr>
          <p:cNvSpPr txBox="1"/>
          <p:nvPr/>
        </p:nvSpPr>
        <p:spPr>
          <a:xfrm>
            <a:off x="1793780" y="3262491"/>
            <a:ext cx="323165" cy="869454"/>
          </a:xfrm>
          <a:prstGeom prst="rect">
            <a:avLst/>
          </a:prstGeom>
          <a:noFill/>
        </p:spPr>
        <p:txBody>
          <a:bodyPr vert="eaVert" wrap="square" rtlCol="0">
            <a:spAutoFit/>
          </a:bodyPr>
          <a:lstStyle/>
          <a:p>
            <a:r>
              <a:rPr lang="en-US" altLang="zh-CN" sz="900" dirty="0">
                <a:latin typeface="Consolas" panose="020B0609020204030204" pitchFamily="49" charset="0"/>
              </a:rPr>
              <a:t>game</a:t>
            </a:r>
            <a:endParaRPr lang="zh-CN" altLang="en-US" sz="900" dirty="0">
              <a:latin typeface="Consolas" panose="020B0609020204030204" pitchFamily="49" charset="0"/>
            </a:endParaRPr>
          </a:p>
        </p:txBody>
      </p:sp>
      <p:sp>
        <p:nvSpPr>
          <p:cNvPr id="18" name="文本框 17">
            <a:extLst>
              <a:ext uri="{FF2B5EF4-FFF2-40B4-BE49-F238E27FC236}">
                <a16:creationId xmlns:a16="http://schemas.microsoft.com/office/drawing/2014/main" id="{2BB1162A-4986-4CCA-A13F-7AAE1BEAC835}"/>
              </a:ext>
            </a:extLst>
          </p:cNvPr>
          <p:cNvSpPr txBox="1"/>
          <p:nvPr/>
        </p:nvSpPr>
        <p:spPr>
          <a:xfrm>
            <a:off x="1993907" y="3262491"/>
            <a:ext cx="323165" cy="869454"/>
          </a:xfrm>
          <a:prstGeom prst="rect">
            <a:avLst/>
          </a:prstGeom>
          <a:noFill/>
        </p:spPr>
        <p:txBody>
          <a:bodyPr vert="eaVert" wrap="square" rtlCol="0">
            <a:spAutoFit/>
          </a:bodyPr>
          <a:lstStyle/>
          <a:p>
            <a:r>
              <a:rPr lang="en-US" altLang="zh-CN" sz="900" dirty="0">
                <a:latin typeface="Consolas" panose="020B0609020204030204" pitchFamily="49" charset="0"/>
              </a:rPr>
              <a:t>movie</a:t>
            </a:r>
            <a:endParaRPr lang="zh-CN" altLang="en-US" sz="900" dirty="0">
              <a:latin typeface="Consolas" panose="020B0609020204030204" pitchFamily="49" charset="0"/>
            </a:endParaRPr>
          </a:p>
        </p:txBody>
      </p:sp>
      <p:sp>
        <p:nvSpPr>
          <p:cNvPr id="19" name="文本框 18">
            <a:extLst>
              <a:ext uri="{FF2B5EF4-FFF2-40B4-BE49-F238E27FC236}">
                <a16:creationId xmlns:a16="http://schemas.microsoft.com/office/drawing/2014/main" id="{3C390BAF-AA0A-4254-840B-1E1CC4CC0A35}"/>
              </a:ext>
            </a:extLst>
          </p:cNvPr>
          <p:cNvSpPr txBox="1"/>
          <p:nvPr/>
        </p:nvSpPr>
        <p:spPr>
          <a:xfrm>
            <a:off x="2184880" y="3262491"/>
            <a:ext cx="323165" cy="869454"/>
          </a:xfrm>
          <a:prstGeom prst="rect">
            <a:avLst/>
          </a:prstGeom>
          <a:noFill/>
        </p:spPr>
        <p:txBody>
          <a:bodyPr vert="eaVert" wrap="square" rtlCol="0">
            <a:spAutoFit/>
          </a:bodyPr>
          <a:lstStyle/>
          <a:p>
            <a:r>
              <a:rPr lang="en-US" altLang="zh-CN" sz="900" dirty="0">
                <a:latin typeface="Consolas" panose="020B0609020204030204" pitchFamily="49" charset="0"/>
              </a:rPr>
              <a:t>address</a:t>
            </a:r>
            <a:endParaRPr lang="zh-CN" altLang="en-US" sz="900" dirty="0">
              <a:latin typeface="Consolas" panose="020B0609020204030204" pitchFamily="49" charset="0"/>
            </a:endParaRPr>
          </a:p>
        </p:txBody>
      </p:sp>
      <p:sp>
        <p:nvSpPr>
          <p:cNvPr id="20" name="文本框 19">
            <a:extLst>
              <a:ext uri="{FF2B5EF4-FFF2-40B4-BE49-F238E27FC236}">
                <a16:creationId xmlns:a16="http://schemas.microsoft.com/office/drawing/2014/main" id="{EDCB4237-9E60-490E-B530-8072A01417D8}"/>
              </a:ext>
            </a:extLst>
          </p:cNvPr>
          <p:cNvSpPr txBox="1"/>
          <p:nvPr/>
        </p:nvSpPr>
        <p:spPr>
          <a:xfrm>
            <a:off x="2388242" y="3257498"/>
            <a:ext cx="323165" cy="869454"/>
          </a:xfrm>
          <a:prstGeom prst="rect">
            <a:avLst/>
          </a:prstGeom>
          <a:noFill/>
        </p:spPr>
        <p:txBody>
          <a:bodyPr vert="eaVert" wrap="square" rtlCol="0">
            <a:spAutoFit/>
          </a:bodyPr>
          <a:lstStyle/>
          <a:p>
            <a:r>
              <a:rPr lang="en-US" altLang="zh-CN" sz="900" dirty="0">
                <a:latin typeface="Consolas" panose="020B0609020204030204" pitchFamily="49" charset="0"/>
              </a:rPr>
              <a:t>company</a:t>
            </a:r>
            <a:endParaRPr lang="zh-CN" altLang="en-US" sz="900" dirty="0">
              <a:latin typeface="Consolas" panose="020B0609020204030204" pitchFamily="49" charset="0"/>
            </a:endParaRPr>
          </a:p>
        </p:txBody>
      </p:sp>
      <p:sp>
        <p:nvSpPr>
          <p:cNvPr id="21" name="文本框 20">
            <a:extLst>
              <a:ext uri="{FF2B5EF4-FFF2-40B4-BE49-F238E27FC236}">
                <a16:creationId xmlns:a16="http://schemas.microsoft.com/office/drawing/2014/main" id="{23F4FD12-AAE6-47EA-AA45-62C140DFAD25}"/>
              </a:ext>
            </a:extLst>
          </p:cNvPr>
          <p:cNvSpPr txBox="1"/>
          <p:nvPr/>
        </p:nvSpPr>
        <p:spPr>
          <a:xfrm>
            <a:off x="2591603" y="3257498"/>
            <a:ext cx="323165" cy="1069756"/>
          </a:xfrm>
          <a:prstGeom prst="rect">
            <a:avLst/>
          </a:prstGeom>
          <a:noFill/>
        </p:spPr>
        <p:txBody>
          <a:bodyPr vert="eaVert" wrap="square" rtlCol="0">
            <a:spAutoFit/>
          </a:bodyPr>
          <a:lstStyle/>
          <a:p>
            <a:r>
              <a:rPr lang="en-US" altLang="zh-CN" sz="900" dirty="0">
                <a:latin typeface="Consolas" panose="020B0609020204030204" pitchFamily="49" charset="0"/>
              </a:rPr>
              <a:t>organization</a:t>
            </a:r>
            <a:endParaRPr lang="zh-CN" altLang="en-US" sz="900" dirty="0">
              <a:latin typeface="Consolas" panose="020B0609020204030204" pitchFamily="49" charset="0"/>
            </a:endParaRPr>
          </a:p>
        </p:txBody>
      </p:sp>
      <p:sp>
        <p:nvSpPr>
          <p:cNvPr id="22" name="文本框 21">
            <a:extLst>
              <a:ext uri="{FF2B5EF4-FFF2-40B4-BE49-F238E27FC236}">
                <a16:creationId xmlns:a16="http://schemas.microsoft.com/office/drawing/2014/main" id="{667DCD11-AD15-4936-8663-78F7B4EF9154}"/>
              </a:ext>
            </a:extLst>
          </p:cNvPr>
          <p:cNvSpPr txBox="1"/>
          <p:nvPr/>
        </p:nvSpPr>
        <p:spPr>
          <a:xfrm>
            <a:off x="2779342" y="3257498"/>
            <a:ext cx="323165" cy="1069756"/>
          </a:xfrm>
          <a:prstGeom prst="rect">
            <a:avLst/>
          </a:prstGeom>
          <a:noFill/>
        </p:spPr>
        <p:txBody>
          <a:bodyPr vert="eaVert" wrap="square" rtlCol="0">
            <a:spAutoFit/>
          </a:bodyPr>
          <a:lstStyle/>
          <a:p>
            <a:r>
              <a:rPr lang="en-US" altLang="zh-CN" sz="900" dirty="0">
                <a:latin typeface="Consolas" panose="020B0609020204030204" pitchFamily="49" charset="0"/>
              </a:rPr>
              <a:t>name</a:t>
            </a:r>
            <a:endParaRPr lang="zh-CN" altLang="en-US" sz="900" dirty="0">
              <a:latin typeface="Consolas" panose="020B0609020204030204" pitchFamily="49" charset="0"/>
            </a:endParaRPr>
          </a:p>
        </p:txBody>
      </p:sp>
      <p:sp>
        <p:nvSpPr>
          <p:cNvPr id="23" name="文本框 22">
            <a:extLst>
              <a:ext uri="{FF2B5EF4-FFF2-40B4-BE49-F238E27FC236}">
                <a16:creationId xmlns:a16="http://schemas.microsoft.com/office/drawing/2014/main" id="{BD92AD63-4FB9-4334-B5D5-7F72478822B6}"/>
              </a:ext>
            </a:extLst>
          </p:cNvPr>
          <p:cNvSpPr txBox="1"/>
          <p:nvPr/>
        </p:nvSpPr>
        <p:spPr>
          <a:xfrm>
            <a:off x="2991857" y="3263533"/>
            <a:ext cx="323165" cy="1069756"/>
          </a:xfrm>
          <a:prstGeom prst="rect">
            <a:avLst/>
          </a:prstGeom>
          <a:noFill/>
        </p:spPr>
        <p:txBody>
          <a:bodyPr vert="eaVert" wrap="square" rtlCol="0">
            <a:spAutoFit/>
          </a:bodyPr>
          <a:lstStyle/>
          <a:p>
            <a:r>
              <a:rPr lang="en-US" altLang="zh-CN" sz="900" dirty="0">
                <a:latin typeface="Consolas" panose="020B0609020204030204" pitchFamily="49" charset="0"/>
              </a:rPr>
              <a:t>position</a:t>
            </a:r>
            <a:endParaRPr lang="zh-CN" altLang="en-US" sz="900" dirty="0">
              <a:latin typeface="Consolas" panose="020B0609020204030204" pitchFamily="49" charset="0"/>
            </a:endParaRPr>
          </a:p>
        </p:txBody>
      </p:sp>
      <p:sp>
        <p:nvSpPr>
          <p:cNvPr id="25" name="文本框 24">
            <a:extLst>
              <a:ext uri="{FF2B5EF4-FFF2-40B4-BE49-F238E27FC236}">
                <a16:creationId xmlns:a16="http://schemas.microsoft.com/office/drawing/2014/main" id="{82F47DEB-D3A4-4231-AFCD-AD9145D9AFF1}"/>
              </a:ext>
            </a:extLst>
          </p:cNvPr>
          <p:cNvSpPr txBox="1"/>
          <p:nvPr/>
        </p:nvSpPr>
        <p:spPr>
          <a:xfrm>
            <a:off x="5842748" y="3278312"/>
            <a:ext cx="323165" cy="295275"/>
          </a:xfrm>
          <a:prstGeom prst="rect">
            <a:avLst/>
          </a:prstGeom>
          <a:noFill/>
        </p:spPr>
        <p:txBody>
          <a:bodyPr vert="eaVert" wrap="square" rtlCol="0">
            <a:spAutoFit/>
          </a:bodyPr>
          <a:lstStyle/>
          <a:p>
            <a:r>
              <a:rPr lang="en-US" altLang="zh-CN" sz="900" dirty="0" err="1">
                <a:latin typeface="Consolas" panose="020B0609020204030204" pitchFamily="49" charset="0"/>
              </a:rPr>
              <a:t>vx</a:t>
            </a:r>
            <a:endParaRPr lang="zh-CN" altLang="en-US" sz="900" dirty="0">
              <a:latin typeface="Consolas" panose="020B0609020204030204" pitchFamily="49" charset="0"/>
            </a:endParaRPr>
          </a:p>
        </p:txBody>
      </p:sp>
      <p:sp>
        <p:nvSpPr>
          <p:cNvPr id="29" name="文本框 28">
            <a:extLst>
              <a:ext uri="{FF2B5EF4-FFF2-40B4-BE49-F238E27FC236}">
                <a16:creationId xmlns:a16="http://schemas.microsoft.com/office/drawing/2014/main" id="{62E18711-CCAB-4416-8B45-6D7E8D9A8CC2}"/>
              </a:ext>
            </a:extLst>
          </p:cNvPr>
          <p:cNvSpPr txBox="1"/>
          <p:nvPr/>
        </p:nvSpPr>
        <p:spPr>
          <a:xfrm>
            <a:off x="5632091" y="3278771"/>
            <a:ext cx="323165" cy="295275"/>
          </a:xfrm>
          <a:prstGeom prst="rect">
            <a:avLst/>
          </a:prstGeom>
          <a:noFill/>
        </p:spPr>
        <p:txBody>
          <a:bodyPr vert="eaVert" wrap="square" rtlCol="0">
            <a:spAutoFit/>
          </a:bodyPr>
          <a:lstStyle/>
          <a:p>
            <a:r>
              <a:rPr lang="en-US" altLang="zh-CN" sz="900" dirty="0">
                <a:latin typeface="Consolas" panose="020B0609020204030204" pitchFamily="49" charset="0"/>
              </a:rPr>
              <a:t>QQ</a:t>
            </a:r>
            <a:endParaRPr lang="zh-CN" altLang="en-US" sz="900" dirty="0">
              <a:latin typeface="Consolas" panose="020B0609020204030204" pitchFamily="49" charset="0"/>
            </a:endParaRPr>
          </a:p>
        </p:txBody>
      </p:sp>
      <p:sp>
        <p:nvSpPr>
          <p:cNvPr id="30" name="文本框 29">
            <a:extLst>
              <a:ext uri="{FF2B5EF4-FFF2-40B4-BE49-F238E27FC236}">
                <a16:creationId xmlns:a16="http://schemas.microsoft.com/office/drawing/2014/main" id="{86567408-E04E-4067-BD19-8C8432A471C8}"/>
              </a:ext>
            </a:extLst>
          </p:cNvPr>
          <p:cNvSpPr txBox="1"/>
          <p:nvPr/>
        </p:nvSpPr>
        <p:spPr>
          <a:xfrm>
            <a:off x="6254890" y="3288089"/>
            <a:ext cx="323165" cy="557987"/>
          </a:xfrm>
          <a:prstGeom prst="rect">
            <a:avLst/>
          </a:prstGeom>
          <a:noFill/>
        </p:spPr>
        <p:txBody>
          <a:bodyPr vert="eaVert" wrap="square" rtlCol="0">
            <a:spAutoFit/>
          </a:bodyPr>
          <a:lstStyle/>
          <a:p>
            <a:r>
              <a:rPr lang="en-US" altLang="zh-CN" sz="900" dirty="0">
                <a:latin typeface="Consolas" panose="020B0609020204030204" pitchFamily="49" charset="0"/>
              </a:rPr>
              <a:t>email</a:t>
            </a:r>
            <a:endParaRPr lang="zh-CN" altLang="en-US" sz="900" dirty="0">
              <a:latin typeface="Consolas" panose="020B0609020204030204" pitchFamily="49" charset="0"/>
            </a:endParaRPr>
          </a:p>
        </p:txBody>
      </p:sp>
      <p:sp>
        <p:nvSpPr>
          <p:cNvPr id="31" name="文本框 30">
            <a:extLst>
              <a:ext uri="{FF2B5EF4-FFF2-40B4-BE49-F238E27FC236}">
                <a16:creationId xmlns:a16="http://schemas.microsoft.com/office/drawing/2014/main" id="{A7BD43F9-3D52-4B23-9E79-DCF8D053F6B8}"/>
              </a:ext>
            </a:extLst>
          </p:cNvPr>
          <p:cNvSpPr txBox="1"/>
          <p:nvPr/>
        </p:nvSpPr>
        <p:spPr>
          <a:xfrm>
            <a:off x="6048470" y="3289576"/>
            <a:ext cx="323165" cy="557987"/>
          </a:xfrm>
          <a:prstGeom prst="rect">
            <a:avLst/>
          </a:prstGeom>
          <a:noFill/>
        </p:spPr>
        <p:txBody>
          <a:bodyPr vert="eaVert" wrap="square" rtlCol="0">
            <a:spAutoFit/>
          </a:bodyPr>
          <a:lstStyle/>
          <a:p>
            <a:r>
              <a:rPr lang="en-US" altLang="zh-CN" sz="900" dirty="0">
                <a:latin typeface="Consolas" panose="020B0609020204030204" pitchFamily="49" charset="0"/>
              </a:rPr>
              <a:t>mobile</a:t>
            </a:r>
            <a:endParaRPr lang="zh-CN" altLang="en-US" sz="900" dirty="0">
              <a:latin typeface="Consolas" panose="020B0609020204030204" pitchFamily="49" charset="0"/>
            </a:endParaRPr>
          </a:p>
        </p:txBody>
      </p:sp>
      <p:sp>
        <p:nvSpPr>
          <p:cNvPr id="32" name="文本框 31">
            <a:extLst>
              <a:ext uri="{FF2B5EF4-FFF2-40B4-BE49-F238E27FC236}">
                <a16:creationId xmlns:a16="http://schemas.microsoft.com/office/drawing/2014/main" id="{4810EE0C-1E31-433D-BBAC-8DB7F6F3DEAD}"/>
              </a:ext>
            </a:extLst>
          </p:cNvPr>
          <p:cNvSpPr txBox="1"/>
          <p:nvPr/>
        </p:nvSpPr>
        <p:spPr>
          <a:xfrm>
            <a:off x="5437986" y="3278770"/>
            <a:ext cx="323165" cy="557987"/>
          </a:xfrm>
          <a:prstGeom prst="rect">
            <a:avLst/>
          </a:prstGeom>
          <a:noFill/>
        </p:spPr>
        <p:txBody>
          <a:bodyPr vert="eaVert" wrap="square" rtlCol="0">
            <a:spAutoFit/>
          </a:bodyPr>
          <a:lstStyle/>
          <a:p>
            <a:r>
              <a:rPr lang="en-US" altLang="zh-CN" sz="900" dirty="0">
                <a:latin typeface="Consolas" panose="020B0609020204030204" pitchFamily="49" charset="0"/>
              </a:rPr>
              <a:t>book</a:t>
            </a:r>
            <a:endParaRPr lang="zh-CN" altLang="en-US" sz="900" dirty="0">
              <a:latin typeface="Consolas" panose="020B0609020204030204" pitchFamily="49" charset="0"/>
            </a:endParaRPr>
          </a:p>
        </p:txBody>
      </p:sp>
      <p:sp>
        <p:nvSpPr>
          <p:cNvPr id="33" name="文本框 32">
            <a:extLst>
              <a:ext uri="{FF2B5EF4-FFF2-40B4-BE49-F238E27FC236}">
                <a16:creationId xmlns:a16="http://schemas.microsoft.com/office/drawing/2014/main" id="{43A19486-D39A-4E66-9659-D1982A47CD7D}"/>
              </a:ext>
            </a:extLst>
          </p:cNvPr>
          <p:cNvSpPr txBox="1"/>
          <p:nvPr/>
        </p:nvSpPr>
        <p:spPr>
          <a:xfrm>
            <a:off x="4220405" y="3289576"/>
            <a:ext cx="323165" cy="557987"/>
          </a:xfrm>
          <a:prstGeom prst="rect">
            <a:avLst/>
          </a:prstGeom>
          <a:noFill/>
        </p:spPr>
        <p:txBody>
          <a:bodyPr vert="eaVert" wrap="square" rtlCol="0">
            <a:spAutoFit/>
          </a:bodyPr>
          <a:lstStyle/>
          <a:p>
            <a:r>
              <a:rPr lang="en-US" altLang="zh-CN" sz="900" dirty="0">
                <a:latin typeface="Consolas" panose="020B0609020204030204" pitchFamily="49" charset="0"/>
              </a:rPr>
              <a:t>scene</a:t>
            </a:r>
          </a:p>
        </p:txBody>
      </p:sp>
      <p:sp>
        <p:nvSpPr>
          <p:cNvPr id="34" name="文本框 33">
            <a:extLst>
              <a:ext uri="{FF2B5EF4-FFF2-40B4-BE49-F238E27FC236}">
                <a16:creationId xmlns:a16="http://schemas.microsoft.com/office/drawing/2014/main" id="{FC7192FE-903D-4A8B-8F52-969FD4E1F4E6}"/>
              </a:ext>
            </a:extLst>
          </p:cNvPr>
          <p:cNvSpPr txBox="1"/>
          <p:nvPr/>
        </p:nvSpPr>
        <p:spPr>
          <a:xfrm>
            <a:off x="4862927" y="3284558"/>
            <a:ext cx="323165" cy="869454"/>
          </a:xfrm>
          <a:prstGeom prst="rect">
            <a:avLst/>
          </a:prstGeom>
          <a:noFill/>
        </p:spPr>
        <p:txBody>
          <a:bodyPr vert="eaVert" wrap="square" rtlCol="0">
            <a:spAutoFit/>
          </a:bodyPr>
          <a:lstStyle/>
          <a:p>
            <a:r>
              <a:rPr lang="en-US" altLang="zh-CN" sz="900" dirty="0">
                <a:latin typeface="Consolas" panose="020B0609020204030204" pitchFamily="49" charset="0"/>
              </a:rPr>
              <a:t>government</a:t>
            </a:r>
            <a:endParaRPr lang="zh-CN" altLang="en-US" sz="900" dirty="0">
              <a:latin typeface="Consolas" panose="020B0609020204030204" pitchFamily="49" charset="0"/>
            </a:endParaRPr>
          </a:p>
        </p:txBody>
      </p:sp>
      <p:sp>
        <p:nvSpPr>
          <p:cNvPr id="35" name="文本框 34">
            <a:extLst>
              <a:ext uri="{FF2B5EF4-FFF2-40B4-BE49-F238E27FC236}">
                <a16:creationId xmlns:a16="http://schemas.microsoft.com/office/drawing/2014/main" id="{8283D029-603C-4D51-ACEC-6AD5A6280C5F}"/>
              </a:ext>
            </a:extLst>
          </p:cNvPr>
          <p:cNvSpPr txBox="1"/>
          <p:nvPr/>
        </p:nvSpPr>
        <p:spPr>
          <a:xfrm>
            <a:off x="5063054" y="3284558"/>
            <a:ext cx="323165" cy="869454"/>
          </a:xfrm>
          <a:prstGeom prst="rect">
            <a:avLst/>
          </a:prstGeom>
          <a:noFill/>
        </p:spPr>
        <p:txBody>
          <a:bodyPr vert="eaVert" wrap="square" rtlCol="0">
            <a:spAutoFit/>
          </a:bodyPr>
          <a:lstStyle/>
          <a:p>
            <a:r>
              <a:rPr lang="en-US" altLang="zh-CN" sz="900" dirty="0">
                <a:latin typeface="Consolas" panose="020B0609020204030204" pitchFamily="49" charset="0"/>
              </a:rPr>
              <a:t>game</a:t>
            </a:r>
            <a:endParaRPr lang="zh-CN" altLang="en-US" sz="900" dirty="0">
              <a:latin typeface="Consolas" panose="020B0609020204030204" pitchFamily="49" charset="0"/>
            </a:endParaRPr>
          </a:p>
        </p:txBody>
      </p:sp>
      <p:sp>
        <p:nvSpPr>
          <p:cNvPr id="48" name="文本框 47">
            <a:extLst>
              <a:ext uri="{FF2B5EF4-FFF2-40B4-BE49-F238E27FC236}">
                <a16:creationId xmlns:a16="http://schemas.microsoft.com/office/drawing/2014/main" id="{B34CCC3C-4B27-4686-A50C-9BA8C128935E}"/>
              </a:ext>
            </a:extLst>
          </p:cNvPr>
          <p:cNvSpPr txBox="1"/>
          <p:nvPr/>
        </p:nvSpPr>
        <p:spPr>
          <a:xfrm>
            <a:off x="5263181" y="3284558"/>
            <a:ext cx="323165" cy="869454"/>
          </a:xfrm>
          <a:prstGeom prst="rect">
            <a:avLst/>
          </a:prstGeom>
          <a:noFill/>
        </p:spPr>
        <p:txBody>
          <a:bodyPr vert="eaVert" wrap="square" rtlCol="0">
            <a:spAutoFit/>
          </a:bodyPr>
          <a:lstStyle/>
          <a:p>
            <a:r>
              <a:rPr lang="en-US" altLang="zh-CN" sz="900" dirty="0">
                <a:latin typeface="Consolas" panose="020B0609020204030204" pitchFamily="49" charset="0"/>
              </a:rPr>
              <a:t>movie</a:t>
            </a:r>
            <a:endParaRPr lang="zh-CN" altLang="en-US" sz="900" dirty="0">
              <a:latin typeface="Consolas" panose="020B0609020204030204" pitchFamily="49" charset="0"/>
            </a:endParaRPr>
          </a:p>
        </p:txBody>
      </p:sp>
      <p:sp>
        <p:nvSpPr>
          <p:cNvPr id="49" name="文本框 48">
            <a:extLst>
              <a:ext uri="{FF2B5EF4-FFF2-40B4-BE49-F238E27FC236}">
                <a16:creationId xmlns:a16="http://schemas.microsoft.com/office/drawing/2014/main" id="{E6CDE539-15A6-4045-9BAD-F182A0257298}"/>
              </a:ext>
            </a:extLst>
          </p:cNvPr>
          <p:cNvSpPr txBox="1"/>
          <p:nvPr/>
        </p:nvSpPr>
        <p:spPr>
          <a:xfrm>
            <a:off x="4426367" y="3289576"/>
            <a:ext cx="323165" cy="869454"/>
          </a:xfrm>
          <a:prstGeom prst="rect">
            <a:avLst/>
          </a:prstGeom>
          <a:noFill/>
        </p:spPr>
        <p:txBody>
          <a:bodyPr vert="eaVert" wrap="square" rtlCol="0">
            <a:spAutoFit/>
          </a:bodyPr>
          <a:lstStyle/>
          <a:p>
            <a:r>
              <a:rPr lang="en-US" altLang="zh-CN" sz="900" dirty="0">
                <a:latin typeface="Consolas" panose="020B0609020204030204" pitchFamily="49" charset="0"/>
              </a:rPr>
              <a:t>address</a:t>
            </a:r>
            <a:endParaRPr lang="zh-CN" altLang="en-US" sz="900" dirty="0">
              <a:latin typeface="Consolas" panose="020B0609020204030204" pitchFamily="49" charset="0"/>
            </a:endParaRPr>
          </a:p>
        </p:txBody>
      </p:sp>
      <p:sp>
        <p:nvSpPr>
          <p:cNvPr id="51" name="文本框 50">
            <a:extLst>
              <a:ext uri="{FF2B5EF4-FFF2-40B4-BE49-F238E27FC236}">
                <a16:creationId xmlns:a16="http://schemas.microsoft.com/office/drawing/2014/main" id="{E047CC44-6CB3-4246-92F9-545B0C2494EA}"/>
              </a:ext>
            </a:extLst>
          </p:cNvPr>
          <p:cNvSpPr txBox="1"/>
          <p:nvPr/>
        </p:nvSpPr>
        <p:spPr>
          <a:xfrm>
            <a:off x="4632328" y="3284558"/>
            <a:ext cx="323165" cy="869454"/>
          </a:xfrm>
          <a:prstGeom prst="rect">
            <a:avLst/>
          </a:prstGeom>
          <a:noFill/>
        </p:spPr>
        <p:txBody>
          <a:bodyPr vert="eaVert" wrap="square" rtlCol="0">
            <a:spAutoFit/>
          </a:bodyPr>
          <a:lstStyle/>
          <a:p>
            <a:r>
              <a:rPr lang="en-US" altLang="zh-CN" sz="900" dirty="0">
                <a:latin typeface="Consolas" panose="020B0609020204030204" pitchFamily="49" charset="0"/>
              </a:rPr>
              <a:t>company</a:t>
            </a:r>
            <a:endParaRPr lang="zh-CN" altLang="en-US" sz="900" dirty="0">
              <a:latin typeface="Consolas" panose="020B0609020204030204" pitchFamily="49" charset="0"/>
            </a:endParaRPr>
          </a:p>
        </p:txBody>
      </p:sp>
      <p:sp>
        <p:nvSpPr>
          <p:cNvPr id="57" name="文本框 56">
            <a:extLst>
              <a:ext uri="{FF2B5EF4-FFF2-40B4-BE49-F238E27FC236}">
                <a16:creationId xmlns:a16="http://schemas.microsoft.com/office/drawing/2014/main" id="{26359AE8-BB8C-4E20-8EA6-F5BC39764623}"/>
              </a:ext>
            </a:extLst>
          </p:cNvPr>
          <p:cNvSpPr txBox="1"/>
          <p:nvPr/>
        </p:nvSpPr>
        <p:spPr>
          <a:xfrm>
            <a:off x="4012730" y="3284702"/>
            <a:ext cx="323165" cy="1069756"/>
          </a:xfrm>
          <a:prstGeom prst="rect">
            <a:avLst/>
          </a:prstGeom>
          <a:noFill/>
        </p:spPr>
        <p:txBody>
          <a:bodyPr vert="eaVert" wrap="square" rtlCol="0">
            <a:spAutoFit/>
          </a:bodyPr>
          <a:lstStyle/>
          <a:p>
            <a:r>
              <a:rPr lang="en-US" altLang="zh-CN" sz="900" dirty="0">
                <a:latin typeface="Consolas" panose="020B0609020204030204" pitchFamily="49" charset="0"/>
              </a:rPr>
              <a:t>organization</a:t>
            </a:r>
            <a:endParaRPr lang="zh-CN" altLang="en-US" sz="900" dirty="0">
              <a:latin typeface="Consolas" panose="020B0609020204030204" pitchFamily="49" charset="0"/>
            </a:endParaRPr>
          </a:p>
        </p:txBody>
      </p:sp>
      <p:sp>
        <p:nvSpPr>
          <p:cNvPr id="61" name="文本框 60">
            <a:extLst>
              <a:ext uri="{FF2B5EF4-FFF2-40B4-BE49-F238E27FC236}">
                <a16:creationId xmlns:a16="http://schemas.microsoft.com/office/drawing/2014/main" id="{B78C93B5-F3E9-474B-B955-155F2130FF2E}"/>
              </a:ext>
            </a:extLst>
          </p:cNvPr>
          <p:cNvSpPr txBox="1"/>
          <p:nvPr/>
        </p:nvSpPr>
        <p:spPr>
          <a:xfrm>
            <a:off x="3620431" y="3284558"/>
            <a:ext cx="323165" cy="1069756"/>
          </a:xfrm>
          <a:prstGeom prst="rect">
            <a:avLst/>
          </a:prstGeom>
          <a:noFill/>
        </p:spPr>
        <p:txBody>
          <a:bodyPr vert="eaVert" wrap="square" rtlCol="0">
            <a:spAutoFit/>
          </a:bodyPr>
          <a:lstStyle/>
          <a:p>
            <a:r>
              <a:rPr lang="en-US" altLang="zh-CN" sz="900" dirty="0">
                <a:latin typeface="Consolas" panose="020B0609020204030204" pitchFamily="49" charset="0"/>
              </a:rPr>
              <a:t>name</a:t>
            </a:r>
            <a:endParaRPr lang="zh-CN" altLang="en-US" sz="900" dirty="0">
              <a:latin typeface="Consolas" panose="020B0609020204030204" pitchFamily="49" charset="0"/>
            </a:endParaRPr>
          </a:p>
        </p:txBody>
      </p:sp>
      <p:sp>
        <p:nvSpPr>
          <p:cNvPr id="75" name="文本框 74">
            <a:extLst>
              <a:ext uri="{FF2B5EF4-FFF2-40B4-BE49-F238E27FC236}">
                <a16:creationId xmlns:a16="http://schemas.microsoft.com/office/drawing/2014/main" id="{8E38695C-4173-4BE8-A561-FB802F1FC64D}"/>
              </a:ext>
            </a:extLst>
          </p:cNvPr>
          <p:cNvSpPr txBox="1"/>
          <p:nvPr/>
        </p:nvSpPr>
        <p:spPr>
          <a:xfrm>
            <a:off x="3826392" y="3278771"/>
            <a:ext cx="323165" cy="1069756"/>
          </a:xfrm>
          <a:prstGeom prst="rect">
            <a:avLst/>
          </a:prstGeom>
          <a:noFill/>
        </p:spPr>
        <p:txBody>
          <a:bodyPr vert="eaVert" wrap="square" rtlCol="0">
            <a:spAutoFit/>
          </a:bodyPr>
          <a:lstStyle/>
          <a:p>
            <a:r>
              <a:rPr lang="en-US" altLang="zh-CN" sz="900" dirty="0">
                <a:latin typeface="Consolas" panose="020B0609020204030204" pitchFamily="49" charset="0"/>
              </a:rPr>
              <a:t>position</a:t>
            </a:r>
            <a:endParaRPr lang="zh-CN" altLang="en-US" sz="900" dirty="0">
              <a:latin typeface="Consolas" panose="020B0609020204030204" pitchFamily="49" charset="0"/>
            </a:endParaRPr>
          </a:p>
        </p:txBody>
      </p:sp>
      <p:cxnSp>
        <p:nvCxnSpPr>
          <p:cNvPr id="44" name="直接连接符 43">
            <a:extLst>
              <a:ext uri="{FF2B5EF4-FFF2-40B4-BE49-F238E27FC236}">
                <a16:creationId xmlns:a16="http://schemas.microsoft.com/office/drawing/2014/main" id="{25693AC5-1CA8-4E71-A2AE-20EBF8E2B883}"/>
              </a:ext>
            </a:extLst>
          </p:cNvPr>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45" name="TextBox 25">
            <a:extLst>
              <a:ext uri="{FF2B5EF4-FFF2-40B4-BE49-F238E27FC236}">
                <a16:creationId xmlns:a16="http://schemas.microsoft.com/office/drawing/2014/main" id="{7E5BF6D8-5A41-4753-B76B-45BE8BCE4DE7}"/>
              </a:ext>
            </a:extLst>
          </p:cNvPr>
          <p:cNvSpPr txBox="1"/>
          <p:nvPr/>
        </p:nvSpPr>
        <p:spPr>
          <a:xfrm>
            <a:off x="833899" y="59438"/>
            <a:ext cx="1973617"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数据集统计量</a:t>
            </a:r>
          </a:p>
        </p:txBody>
      </p:sp>
      <p:sp>
        <p:nvSpPr>
          <p:cNvPr id="46" name="TextBox 26">
            <a:extLst>
              <a:ext uri="{FF2B5EF4-FFF2-40B4-BE49-F238E27FC236}">
                <a16:creationId xmlns:a16="http://schemas.microsoft.com/office/drawing/2014/main" id="{8657F9F7-CA40-43B9-BA10-EFD7EEA7F1FE}"/>
              </a:ext>
            </a:extLst>
          </p:cNvPr>
          <p:cNvSpPr txBox="1"/>
          <p:nvPr/>
        </p:nvSpPr>
        <p:spPr>
          <a:xfrm>
            <a:off x="2834402" y="175384"/>
            <a:ext cx="1204176"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DATA SET</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47" name="直接连接符 46">
            <a:extLst>
              <a:ext uri="{FF2B5EF4-FFF2-40B4-BE49-F238E27FC236}">
                <a16:creationId xmlns:a16="http://schemas.microsoft.com/office/drawing/2014/main" id="{9DE741C4-1183-4A86-BE6F-CA78D64AB497}"/>
              </a:ext>
            </a:extLst>
          </p:cNvPr>
          <p:cNvCxnSpPr/>
          <p:nvPr/>
        </p:nvCxnSpPr>
        <p:spPr>
          <a:xfrm>
            <a:off x="2782789" y="21472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448CDBFE-C225-443B-81C3-DD030A41A53D}"/>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52" name="椭圆 51">
              <a:extLst>
                <a:ext uri="{FF2B5EF4-FFF2-40B4-BE49-F238E27FC236}">
                  <a16:creationId xmlns:a16="http://schemas.microsoft.com/office/drawing/2014/main" id="{0F204ACE-C46F-43C2-9723-A86BADC96528}"/>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3" name="TextBox 55">
              <a:extLst>
                <a:ext uri="{FF2B5EF4-FFF2-40B4-BE49-F238E27FC236}">
                  <a16:creationId xmlns:a16="http://schemas.microsoft.com/office/drawing/2014/main" id="{CC33A0E1-AB74-41BD-AEE1-FFDCC2BF66AF}"/>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2</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spTree>
    <p:custDataLst>
      <p:tags r:id="rId1"/>
    </p:custDataLst>
    <p:extLst>
      <p:ext uri="{BB962C8B-B14F-4D97-AF65-F5344CB8AC3E}">
        <p14:creationId xmlns:p14="http://schemas.microsoft.com/office/powerpoint/2010/main" val="2921782017"/>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ppt_x"/>
                                          </p:val>
                                        </p:tav>
                                        <p:tav tm="100000">
                                          <p:val>
                                            <p:strVal val="#ppt_x"/>
                                          </p:val>
                                        </p:tav>
                                      </p:tavLst>
                                    </p:anim>
                                    <p:anim calcmode="lin" valueType="num">
                                      <p:cBhvr>
                                        <p:cTn id="8" dur="500" fill="hold"/>
                                        <p:tgtEl>
                                          <p:spTgt spid="5"/>
                                        </p:tgtEl>
                                        <p:attrNameLst>
                                          <p:attrName>ppt_y</p:attrName>
                                        </p:attrNameLst>
                                      </p:cBhvr>
                                      <p:tavLst>
                                        <p:tav tm="0">
                                          <p:val>
                                            <p:strVal val="#ppt_y+#ppt_h/2"/>
                                          </p:val>
                                        </p:tav>
                                        <p:tav tm="100000">
                                          <p:val>
                                            <p:strVal val="#ppt_y"/>
                                          </p:val>
                                        </p:tav>
                                      </p:tavLst>
                                    </p:anim>
                                    <p:anim calcmode="lin" valueType="num">
                                      <p:cBhvr>
                                        <p:cTn id="9" dur="500" fill="hold"/>
                                        <p:tgtEl>
                                          <p:spTgt spid="5"/>
                                        </p:tgtEl>
                                        <p:attrNameLst>
                                          <p:attrName>ppt_w</p:attrName>
                                        </p:attrNameLst>
                                      </p:cBhvr>
                                      <p:tavLst>
                                        <p:tav tm="0">
                                          <p:val>
                                            <p:strVal val="#ppt_w"/>
                                          </p:val>
                                        </p:tav>
                                        <p:tav tm="100000">
                                          <p:val>
                                            <p:strVal val="#ppt_w"/>
                                          </p:val>
                                        </p:tav>
                                      </p:tavLst>
                                    </p:anim>
                                    <p:anim calcmode="lin" valueType="num">
                                      <p:cBhvr>
                                        <p:cTn id="10" dur="500" fill="hold"/>
                                        <p:tgtEl>
                                          <p:spTgt spid="5"/>
                                        </p:tgtEl>
                                        <p:attrNameLst>
                                          <p:attrName>ppt_h</p:attrName>
                                        </p:attrNameLst>
                                      </p:cBhvr>
                                      <p:tavLst>
                                        <p:tav tm="0">
                                          <p:val>
                                            <p:fltVal val="0"/>
                                          </p:val>
                                        </p:tav>
                                        <p:tav tm="100000">
                                          <p:val>
                                            <p:strVal val="#ppt_h"/>
                                          </p:val>
                                        </p:tav>
                                      </p:tavLst>
                                    </p:anim>
                                  </p:childTnLst>
                                </p:cTn>
                              </p:par>
                              <p:par>
                                <p:cTn id="11" presetID="17" presetClass="entr" presetSubtype="4"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ppt_x</p:attrName>
                                        </p:attrNameLst>
                                      </p:cBhvr>
                                      <p:tavLst>
                                        <p:tav tm="0">
                                          <p:val>
                                            <p:strVal val="#ppt_x"/>
                                          </p:val>
                                        </p:tav>
                                        <p:tav tm="100000">
                                          <p:val>
                                            <p:strVal val="#ppt_x"/>
                                          </p:val>
                                        </p:tav>
                                      </p:tavLst>
                                    </p:anim>
                                    <p:anim calcmode="lin" valueType="num">
                                      <p:cBhvr>
                                        <p:cTn id="14" dur="500" fill="hold"/>
                                        <p:tgtEl>
                                          <p:spTgt spid="6"/>
                                        </p:tgtEl>
                                        <p:attrNameLst>
                                          <p:attrName>ppt_y</p:attrName>
                                        </p:attrNameLst>
                                      </p:cBhvr>
                                      <p:tavLst>
                                        <p:tav tm="0">
                                          <p:val>
                                            <p:strVal val="#ppt_y+#ppt_h/2"/>
                                          </p:val>
                                        </p:tav>
                                        <p:tav tm="100000">
                                          <p:val>
                                            <p:strVal val="#ppt_y"/>
                                          </p:val>
                                        </p:tav>
                                      </p:tavLst>
                                    </p:anim>
                                    <p:anim calcmode="lin" valueType="num">
                                      <p:cBhvr>
                                        <p:cTn id="15" dur="500" fill="hold"/>
                                        <p:tgtEl>
                                          <p:spTgt spid="6"/>
                                        </p:tgtEl>
                                        <p:attrNameLst>
                                          <p:attrName>ppt_w</p:attrName>
                                        </p:attrNameLst>
                                      </p:cBhvr>
                                      <p:tavLst>
                                        <p:tav tm="0">
                                          <p:val>
                                            <p:strVal val="#ppt_w"/>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pic>
        <p:nvPicPr>
          <p:cNvPr id="3" name="图片 2">
            <a:extLst>
              <a:ext uri="{FF2B5EF4-FFF2-40B4-BE49-F238E27FC236}">
                <a16:creationId xmlns:a16="http://schemas.microsoft.com/office/drawing/2014/main" id="{DF99B6D4-9CC1-4048-9BC3-ECC30B44292C}"/>
              </a:ext>
            </a:extLst>
          </p:cNvPr>
          <p:cNvPicPr>
            <a:picLocks noChangeAspect="1"/>
          </p:cNvPicPr>
          <p:nvPr/>
        </p:nvPicPr>
        <p:blipFill rotWithShape="1">
          <a:blip r:embed="rId4">
            <a:clrChange>
              <a:clrFrom>
                <a:srgbClr val="FFFFFF"/>
              </a:clrFrom>
              <a:clrTo>
                <a:srgbClr val="FFFFFF">
                  <a:alpha val="0"/>
                </a:srgbClr>
              </a:clrTo>
            </a:clrChange>
            <a:biLevel thresh="75000"/>
            <a:extLst>
              <a:ext uri="{28A0092B-C50C-407E-A947-70E740481C1C}">
                <a14:useLocalDpi xmlns:a14="http://schemas.microsoft.com/office/drawing/2010/main" val="0"/>
              </a:ext>
            </a:extLst>
          </a:blip>
          <a:srcRect l="2208" t="9854" r="12967"/>
          <a:stretch/>
        </p:blipFill>
        <p:spPr>
          <a:xfrm>
            <a:off x="2056310" y="596702"/>
            <a:ext cx="4302382" cy="3846497"/>
          </a:xfrm>
          <a:prstGeom prst="rect">
            <a:avLst/>
          </a:prstGeom>
        </p:spPr>
      </p:pic>
      <p:pic>
        <p:nvPicPr>
          <p:cNvPr id="9" name="图片 8">
            <a:extLst>
              <a:ext uri="{FF2B5EF4-FFF2-40B4-BE49-F238E27FC236}">
                <a16:creationId xmlns:a16="http://schemas.microsoft.com/office/drawing/2014/main" id="{70BDC68E-1A33-4344-8F1C-E4BF603AB655}"/>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12274" t="10191" r="23607" b="10891"/>
          <a:stretch/>
        </p:blipFill>
        <p:spPr>
          <a:xfrm>
            <a:off x="2563874" y="611475"/>
            <a:ext cx="3252185" cy="3367340"/>
          </a:xfrm>
          <a:prstGeom prst="rect">
            <a:avLst/>
          </a:prstGeom>
        </p:spPr>
      </p:pic>
      <p:pic>
        <p:nvPicPr>
          <p:cNvPr id="36" name="图片 35">
            <a:extLst>
              <a:ext uri="{FF2B5EF4-FFF2-40B4-BE49-F238E27FC236}">
                <a16:creationId xmlns:a16="http://schemas.microsoft.com/office/drawing/2014/main" id="{89C70ACC-333F-4644-BB47-8AAAA0E0674D}"/>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75993" t="9854" r="18029"/>
          <a:stretch/>
        </p:blipFill>
        <p:spPr>
          <a:xfrm>
            <a:off x="5794027" y="596536"/>
            <a:ext cx="303204" cy="3846498"/>
          </a:xfrm>
          <a:prstGeom prst="rect">
            <a:avLst/>
          </a:prstGeom>
        </p:spPr>
      </p:pic>
      <p:sp>
        <p:nvSpPr>
          <p:cNvPr id="52" name="文本框 51">
            <a:extLst>
              <a:ext uri="{FF2B5EF4-FFF2-40B4-BE49-F238E27FC236}">
                <a16:creationId xmlns:a16="http://schemas.microsoft.com/office/drawing/2014/main" id="{E113B7A3-CBF7-4908-913D-48D286F09265}"/>
              </a:ext>
            </a:extLst>
          </p:cNvPr>
          <p:cNvSpPr txBox="1"/>
          <p:nvPr/>
        </p:nvSpPr>
        <p:spPr>
          <a:xfrm>
            <a:off x="142224" y="1158205"/>
            <a:ext cx="1789172" cy="680956"/>
          </a:xfrm>
          <a:prstGeom prst="rect">
            <a:avLst/>
          </a:prstGeom>
          <a:noFill/>
        </p:spPr>
        <p:txBody>
          <a:bodyPr wrap="square">
            <a:spAutoFit/>
          </a:bodyPr>
          <a:lstStyle/>
          <a:p>
            <a:r>
              <a:rPr lang="zh-CN" altLang="en-US" sz="1500" dirty="0"/>
              <a:t>标签关联性</a:t>
            </a:r>
            <a:endParaRPr lang="en-US" altLang="zh-CN" sz="1500" dirty="0"/>
          </a:p>
          <a:p>
            <a:endParaRPr lang="en-US" altLang="zh-CN" sz="825" dirty="0"/>
          </a:p>
          <a:p>
            <a:pPr algn="r"/>
            <a:r>
              <a:rPr lang="en-US" altLang="zh-CN" sz="1500" dirty="0"/>
              <a:t>--</a:t>
            </a:r>
            <a:r>
              <a:rPr lang="zh-CN" altLang="en-US" sz="1500" dirty="0"/>
              <a:t>余弦相似度</a:t>
            </a:r>
            <a:endParaRPr lang="en-US" altLang="zh-CN" sz="1500" dirty="0"/>
          </a:p>
        </p:txBody>
      </p:sp>
      <p:cxnSp>
        <p:nvCxnSpPr>
          <p:cNvPr id="14" name="直接连接符 13">
            <a:extLst>
              <a:ext uri="{FF2B5EF4-FFF2-40B4-BE49-F238E27FC236}">
                <a16:creationId xmlns:a16="http://schemas.microsoft.com/office/drawing/2014/main" id="{5F41B840-8EEC-485B-8950-20858998F45E}"/>
              </a:ext>
            </a:extLst>
          </p:cNvPr>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5" name="TextBox 25">
            <a:extLst>
              <a:ext uri="{FF2B5EF4-FFF2-40B4-BE49-F238E27FC236}">
                <a16:creationId xmlns:a16="http://schemas.microsoft.com/office/drawing/2014/main" id="{FB76E778-5982-428E-A187-B47D2A84ED26}"/>
              </a:ext>
            </a:extLst>
          </p:cNvPr>
          <p:cNvSpPr txBox="1"/>
          <p:nvPr/>
        </p:nvSpPr>
        <p:spPr>
          <a:xfrm>
            <a:off x="833899" y="59438"/>
            <a:ext cx="1973617"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数据集统计量</a:t>
            </a:r>
          </a:p>
        </p:txBody>
      </p:sp>
      <p:sp>
        <p:nvSpPr>
          <p:cNvPr id="16" name="TextBox 26">
            <a:extLst>
              <a:ext uri="{FF2B5EF4-FFF2-40B4-BE49-F238E27FC236}">
                <a16:creationId xmlns:a16="http://schemas.microsoft.com/office/drawing/2014/main" id="{C3972CD7-93E8-4A2C-BCD6-8E1AA15DC3A7}"/>
              </a:ext>
            </a:extLst>
          </p:cNvPr>
          <p:cNvSpPr txBox="1"/>
          <p:nvPr/>
        </p:nvSpPr>
        <p:spPr>
          <a:xfrm>
            <a:off x="2834402" y="175384"/>
            <a:ext cx="1204176"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DATA SET</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17" name="直接连接符 16">
            <a:extLst>
              <a:ext uri="{FF2B5EF4-FFF2-40B4-BE49-F238E27FC236}">
                <a16:creationId xmlns:a16="http://schemas.microsoft.com/office/drawing/2014/main" id="{D3415E25-9E21-45E6-BAAE-5B8F5B0905F2}"/>
              </a:ext>
            </a:extLst>
          </p:cNvPr>
          <p:cNvCxnSpPr/>
          <p:nvPr/>
        </p:nvCxnSpPr>
        <p:spPr>
          <a:xfrm>
            <a:off x="2782789" y="21472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8" name="组合 17">
            <a:extLst>
              <a:ext uri="{FF2B5EF4-FFF2-40B4-BE49-F238E27FC236}">
                <a16:creationId xmlns:a16="http://schemas.microsoft.com/office/drawing/2014/main" id="{7B4B63E7-B7BA-4BB0-A5C9-B39C55BE2E2B}"/>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19" name="椭圆 18">
              <a:extLst>
                <a:ext uri="{FF2B5EF4-FFF2-40B4-BE49-F238E27FC236}">
                  <a16:creationId xmlns:a16="http://schemas.microsoft.com/office/drawing/2014/main" id="{527FCAC2-A4FC-413F-BB56-671B85CB4F5F}"/>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 name="TextBox 55">
              <a:extLst>
                <a:ext uri="{FF2B5EF4-FFF2-40B4-BE49-F238E27FC236}">
                  <a16:creationId xmlns:a16="http://schemas.microsoft.com/office/drawing/2014/main" id="{B0D976E0-9A52-4D41-B671-1C6FC00013BD}"/>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2</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spTree>
    <p:custDataLst>
      <p:tags r:id="rId1"/>
    </p:custDataLst>
    <p:extLst>
      <p:ext uri="{BB962C8B-B14F-4D97-AF65-F5344CB8AC3E}">
        <p14:creationId xmlns:p14="http://schemas.microsoft.com/office/powerpoint/2010/main" val="1747361813"/>
      </p:ext>
    </p:extLst>
  </p:cSld>
  <p:clrMapOvr>
    <a:masterClrMapping/>
  </p:clrMapOvr>
  <p:transition>
    <p:wipe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ppt_x</p:attrName>
                                        </p:attrNameLst>
                                      </p:cBhvr>
                                      <p:tavLst>
                                        <p:tav tm="0">
                                          <p:val>
                                            <p:strVal val="#ppt_x"/>
                                          </p:val>
                                        </p:tav>
                                        <p:tav tm="100000">
                                          <p:val>
                                            <p:strVal val="#ppt_x"/>
                                          </p:val>
                                        </p:tav>
                                      </p:tavLst>
                                    </p:anim>
                                    <p:anim calcmode="lin" valueType="num">
                                      <p:cBhvr>
                                        <p:cTn id="8" dur="500" fill="hold"/>
                                        <p:tgtEl>
                                          <p:spTgt spid="36"/>
                                        </p:tgtEl>
                                        <p:attrNameLst>
                                          <p:attrName>ppt_y</p:attrName>
                                        </p:attrNameLst>
                                      </p:cBhvr>
                                      <p:tavLst>
                                        <p:tav tm="0">
                                          <p:val>
                                            <p:strVal val="#ppt_y-#ppt_h/2"/>
                                          </p:val>
                                        </p:tav>
                                        <p:tav tm="100000">
                                          <p:val>
                                            <p:strVal val="#ppt_y"/>
                                          </p:val>
                                        </p:tav>
                                      </p:tavLst>
                                    </p:anim>
                                    <p:anim calcmode="lin" valueType="num">
                                      <p:cBhvr>
                                        <p:cTn id="9" dur="500" fill="hold"/>
                                        <p:tgtEl>
                                          <p:spTgt spid="36"/>
                                        </p:tgtEl>
                                        <p:attrNameLst>
                                          <p:attrName>ppt_w</p:attrName>
                                        </p:attrNameLst>
                                      </p:cBhvr>
                                      <p:tavLst>
                                        <p:tav tm="0">
                                          <p:val>
                                            <p:strVal val="#ppt_w"/>
                                          </p:val>
                                        </p:tav>
                                        <p:tav tm="100000">
                                          <p:val>
                                            <p:strVal val="#ppt_w"/>
                                          </p:val>
                                        </p:tav>
                                      </p:tavLst>
                                    </p:anim>
                                    <p:anim calcmode="lin" valueType="num">
                                      <p:cBhvr>
                                        <p:cTn id="10" dur="500" fill="hold"/>
                                        <p:tgtEl>
                                          <p:spTgt spid="36"/>
                                        </p:tgtEl>
                                        <p:attrNameLst>
                                          <p:attrName>ppt_h</p:attrName>
                                        </p:attrNameLst>
                                      </p:cBhvr>
                                      <p:tavLst>
                                        <p:tav tm="0">
                                          <p:val>
                                            <p:fltVal val="0"/>
                                          </p:val>
                                        </p:tav>
                                        <p:tav tm="100000">
                                          <p:val>
                                            <p:strVal val="#ppt_h"/>
                                          </p:val>
                                        </p:tav>
                                      </p:tavLst>
                                    </p:anim>
                                  </p:childTnLst>
                                </p:cTn>
                              </p:par>
                              <p:par>
                                <p:cTn id="11" presetID="18" presetClass="entr" presetSubtype="12"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strips(downLeft)">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6" name="直接箭头连接符 65">
            <a:extLst>
              <a:ext uri="{FF2B5EF4-FFF2-40B4-BE49-F238E27FC236}">
                <a16:creationId xmlns:a16="http://schemas.microsoft.com/office/drawing/2014/main" id="{62384C68-638F-4787-BE6E-407CFCE2AC0F}"/>
              </a:ext>
            </a:extLst>
          </p:cNvPr>
          <p:cNvCxnSpPr>
            <a:cxnSpLocks/>
            <a:stCxn id="39" idx="0"/>
            <a:endCxn id="59" idx="0"/>
          </p:cNvCxnSpPr>
          <p:nvPr/>
        </p:nvCxnSpPr>
        <p:spPr>
          <a:xfrm>
            <a:off x="3491762" y="1427449"/>
            <a:ext cx="17492" cy="88848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id="{CA3CFD1C-2AC6-4886-AE54-F0DDCE35894E}"/>
              </a:ext>
            </a:extLst>
          </p:cNvPr>
          <p:cNvGrpSpPr/>
          <p:nvPr/>
        </p:nvGrpSpPr>
        <p:grpSpPr>
          <a:xfrm>
            <a:off x="2981577" y="1417704"/>
            <a:ext cx="1020370" cy="446490"/>
            <a:chOff x="304800" y="673100"/>
            <a:chExt cx="4000500" cy="4000500"/>
          </a:xfrm>
          <a:effectLst>
            <a:outerShdw blurRad="444500" dist="254000" dir="8100000" algn="tr" rotWithShape="0">
              <a:prstClr val="black">
                <a:alpha val="50000"/>
              </a:prstClr>
            </a:outerShdw>
          </a:effectLst>
        </p:grpSpPr>
        <p:sp>
          <p:nvSpPr>
            <p:cNvPr id="38" name="同心圆 45">
              <a:extLst>
                <a:ext uri="{FF2B5EF4-FFF2-40B4-BE49-F238E27FC236}">
                  <a16:creationId xmlns:a16="http://schemas.microsoft.com/office/drawing/2014/main" id="{DD6827CD-0198-48ED-85FF-C06EC14F581A}"/>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9" name="椭圆 38">
              <a:extLst>
                <a:ext uri="{FF2B5EF4-FFF2-40B4-BE49-F238E27FC236}">
                  <a16:creationId xmlns:a16="http://schemas.microsoft.com/office/drawing/2014/main" id="{96587D54-C73C-4C6E-8CB3-653B383A3255}"/>
                </a:ext>
              </a:extLst>
            </p:cNvPr>
            <p:cNvSpPr/>
            <p:nvPr/>
          </p:nvSpPr>
          <p:spPr>
            <a:xfrm>
              <a:off x="392112" y="760412"/>
              <a:ext cx="3825874" cy="3825876"/>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00" dirty="0">
                  <a:solidFill>
                    <a:schemeClr val="tx1"/>
                  </a:solidFill>
                  <a:latin typeface="Segoe UI Black" panose="020B0A02040204020203" pitchFamily="34" charset="0"/>
                  <a:ea typeface="Segoe UI Black" panose="020B0A02040204020203" pitchFamily="34" charset="0"/>
                </a:rPr>
                <a:t>BERT</a:t>
              </a:r>
              <a:endParaRPr lang="zh-CN" altLang="en-US" sz="2100" dirty="0">
                <a:solidFill>
                  <a:schemeClr val="tx1"/>
                </a:solidFill>
                <a:latin typeface="Segoe UI Black" panose="020B0A02040204020203" pitchFamily="34" charset="0"/>
              </a:endParaRPr>
            </a:p>
          </p:txBody>
        </p:sp>
      </p:grpSp>
      <p:grpSp>
        <p:nvGrpSpPr>
          <p:cNvPr id="46" name="组合 45">
            <a:extLst>
              <a:ext uri="{FF2B5EF4-FFF2-40B4-BE49-F238E27FC236}">
                <a16:creationId xmlns:a16="http://schemas.microsoft.com/office/drawing/2014/main" id="{054BAEAD-203A-43D1-B4E3-7BE0B6CFF430}"/>
              </a:ext>
            </a:extLst>
          </p:cNvPr>
          <p:cNvGrpSpPr/>
          <p:nvPr/>
        </p:nvGrpSpPr>
        <p:grpSpPr>
          <a:xfrm>
            <a:off x="2270699" y="4247241"/>
            <a:ext cx="1252693" cy="427662"/>
            <a:chOff x="4210395" y="525954"/>
            <a:chExt cx="4589354" cy="1301106"/>
          </a:xfrm>
          <a:effectLst>
            <a:outerShdw blurRad="254000" dist="254000" dir="8100000" algn="tr" rotWithShape="0">
              <a:prstClr val="black">
                <a:alpha val="50000"/>
              </a:prstClr>
            </a:outerShdw>
          </a:effectLst>
        </p:grpSpPr>
        <p:sp>
          <p:nvSpPr>
            <p:cNvPr id="47" name="椭圆 46">
              <a:extLst>
                <a:ext uri="{FF2B5EF4-FFF2-40B4-BE49-F238E27FC236}">
                  <a16:creationId xmlns:a16="http://schemas.microsoft.com/office/drawing/2014/main" id="{24015123-31F3-485A-B34F-CA9E5ADA5177}"/>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48" name="TextBox 55">
              <a:extLst>
                <a:ext uri="{FF2B5EF4-FFF2-40B4-BE49-F238E27FC236}">
                  <a16:creationId xmlns:a16="http://schemas.microsoft.com/office/drawing/2014/main" id="{E9FC4CC2-6782-4A39-9152-73731D5BBDE8}"/>
                </a:ext>
              </a:extLst>
            </p:cNvPr>
            <p:cNvSpPr txBox="1"/>
            <p:nvPr/>
          </p:nvSpPr>
          <p:spPr>
            <a:xfrm>
              <a:off x="4493136" y="651096"/>
              <a:ext cx="4294391" cy="983187"/>
            </a:xfrm>
            <a:prstGeom prst="rect">
              <a:avLst/>
            </a:prstGeom>
            <a:noFill/>
          </p:spPr>
          <p:txBody>
            <a:bodyPr wrap="square" rtlCol="0">
              <a:spAutoFit/>
            </a:bodyPr>
            <a:lstStyle/>
            <a:p>
              <a:r>
                <a:rPr lang="zh-CN" altLang="en-US" sz="1500" dirty="0">
                  <a:solidFill>
                    <a:schemeClr val="bg1"/>
                  </a:solidFill>
                  <a:latin typeface="黑体" panose="02010609060101010101" pitchFamily="49" charset="-122"/>
                  <a:ea typeface="黑体" panose="02010609060101010101" pitchFamily="49" charset="-122"/>
                </a:rPr>
                <a:t>预测的标签</a:t>
              </a:r>
            </a:p>
          </p:txBody>
        </p:sp>
      </p:grpSp>
      <p:cxnSp>
        <p:nvCxnSpPr>
          <p:cNvPr id="73" name="直接箭头连接符 72">
            <a:extLst>
              <a:ext uri="{FF2B5EF4-FFF2-40B4-BE49-F238E27FC236}">
                <a16:creationId xmlns:a16="http://schemas.microsoft.com/office/drawing/2014/main" id="{BDF448A3-7E4B-436C-9222-653CC817E3B5}"/>
              </a:ext>
            </a:extLst>
          </p:cNvPr>
          <p:cNvCxnSpPr>
            <a:cxnSpLocks/>
            <a:stCxn id="53" idx="0"/>
          </p:cNvCxnSpPr>
          <p:nvPr/>
        </p:nvCxnSpPr>
        <p:spPr>
          <a:xfrm flipH="1">
            <a:off x="3111886" y="3305127"/>
            <a:ext cx="411506" cy="93236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E8943BA5-C6B5-4176-8C4C-76F1254D1B28}"/>
              </a:ext>
            </a:extLst>
          </p:cNvPr>
          <p:cNvCxnSpPr>
            <a:cxnSpLocks/>
            <a:stCxn id="45" idx="0"/>
            <a:endCxn id="39" idx="0"/>
          </p:cNvCxnSpPr>
          <p:nvPr/>
        </p:nvCxnSpPr>
        <p:spPr>
          <a:xfrm>
            <a:off x="2987094" y="735455"/>
            <a:ext cx="504668" cy="691994"/>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9" name="直接箭头连接符 68">
            <a:extLst>
              <a:ext uri="{FF2B5EF4-FFF2-40B4-BE49-F238E27FC236}">
                <a16:creationId xmlns:a16="http://schemas.microsoft.com/office/drawing/2014/main" id="{A4A92C90-B63D-4D32-8E66-05712461E5F6}"/>
              </a:ext>
            </a:extLst>
          </p:cNvPr>
          <p:cNvCxnSpPr>
            <a:cxnSpLocks/>
            <a:stCxn id="59" idx="0"/>
            <a:endCxn id="53" idx="0"/>
          </p:cNvCxnSpPr>
          <p:nvPr/>
        </p:nvCxnSpPr>
        <p:spPr>
          <a:xfrm>
            <a:off x="3509254" y="2315938"/>
            <a:ext cx="14138" cy="98918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427144" y="467198"/>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33899" y="55263"/>
            <a:ext cx="2569934"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初始模型架构选择</a:t>
            </a:r>
          </a:p>
        </p:txBody>
      </p:sp>
      <p:sp>
        <p:nvSpPr>
          <p:cNvPr id="27" name="TextBox 26"/>
          <p:cNvSpPr txBox="1"/>
          <p:nvPr/>
        </p:nvSpPr>
        <p:spPr>
          <a:xfrm>
            <a:off x="3295144" y="171209"/>
            <a:ext cx="949299"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MODEL</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28" name="直接连接符 27"/>
          <p:cNvCxnSpPr/>
          <p:nvPr/>
        </p:nvCxnSpPr>
        <p:spPr>
          <a:xfrm>
            <a:off x="2782789" y="210545"/>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grpSp>
        <p:nvGrpSpPr>
          <p:cNvPr id="40" name="组合 39">
            <a:extLst>
              <a:ext uri="{FF2B5EF4-FFF2-40B4-BE49-F238E27FC236}">
                <a16:creationId xmlns:a16="http://schemas.microsoft.com/office/drawing/2014/main" id="{832AA962-AF61-4FBE-B539-5259F2A373D7}"/>
              </a:ext>
            </a:extLst>
          </p:cNvPr>
          <p:cNvGrpSpPr/>
          <p:nvPr/>
        </p:nvGrpSpPr>
        <p:grpSpPr>
          <a:xfrm>
            <a:off x="142224" y="146126"/>
            <a:ext cx="596380" cy="595969"/>
            <a:chOff x="2683251" y="1980687"/>
            <a:chExt cx="1301106"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B01BB2A6-9AA2-447E-BC69-93E27A956EA1}"/>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TextBox 55">
              <a:extLst>
                <a:ext uri="{FF2B5EF4-FFF2-40B4-BE49-F238E27FC236}">
                  <a16:creationId xmlns:a16="http://schemas.microsoft.com/office/drawing/2014/main" id="{FB21692F-9FDA-42EB-819A-B68ABFD5043C}"/>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3</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grpSp>
        <p:nvGrpSpPr>
          <p:cNvPr id="43" name="组合 42">
            <a:extLst>
              <a:ext uri="{FF2B5EF4-FFF2-40B4-BE49-F238E27FC236}">
                <a16:creationId xmlns:a16="http://schemas.microsoft.com/office/drawing/2014/main" id="{DA04BA81-BDA7-4A1B-A928-6EE7291443D5}"/>
              </a:ext>
            </a:extLst>
          </p:cNvPr>
          <p:cNvGrpSpPr/>
          <p:nvPr/>
        </p:nvGrpSpPr>
        <p:grpSpPr>
          <a:xfrm>
            <a:off x="2013149" y="690511"/>
            <a:ext cx="1870465" cy="598942"/>
            <a:chOff x="4210395" y="525954"/>
            <a:chExt cx="4589354" cy="1745367"/>
          </a:xfrm>
          <a:effectLst>
            <a:outerShdw blurRad="254000" dist="254000" dir="8100000" algn="tr" rotWithShape="0">
              <a:prstClr val="black">
                <a:alpha val="50000"/>
              </a:prstClr>
            </a:outerShdw>
          </a:effectLst>
        </p:grpSpPr>
        <p:sp>
          <p:nvSpPr>
            <p:cNvPr id="44" name="椭圆 43">
              <a:extLst>
                <a:ext uri="{FF2B5EF4-FFF2-40B4-BE49-F238E27FC236}">
                  <a16:creationId xmlns:a16="http://schemas.microsoft.com/office/drawing/2014/main" id="{5F0F7DCA-103A-4398-86A6-17348952908C}"/>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45" name="TextBox 55">
              <a:extLst>
                <a:ext uri="{FF2B5EF4-FFF2-40B4-BE49-F238E27FC236}">
                  <a16:creationId xmlns:a16="http://schemas.microsoft.com/office/drawing/2014/main" id="{A3E68820-20C2-461E-8361-C3D9CD294C3F}"/>
                </a:ext>
              </a:extLst>
            </p:cNvPr>
            <p:cNvSpPr txBox="1"/>
            <p:nvPr/>
          </p:nvSpPr>
          <p:spPr>
            <a:xfrm>
              <a:off x="4505358" y="656925"/>
              <a:ext cx="4189397" cy="1614396"/>
            </a:xfrm>
            <a:prstGeom prst="rect">
              <a:avLst/>
            </a:prstGeom>
            <a:noFill/>
          </p:spPr>
          <p:txBody>
            <a:bodyPr wrap="square" rtlCol="0">
              <a:spAutoFit/>
            </a:bodyPr>
            <a:lstStyle/>
            <a:p>
              <a:r>
                <a:rPr lang="zh-CN" altLang="en-US" sz="1500" dirty="0">
                  <a:solidFill>
                    <a:schemeClr val="bg1"/>
                  </a:solidFill>
                  <a:latin typeface="黑体" panose="02010609060101010101" pitchFamily="49" charset="-122"/>
                  <a:ea typeface="黑体" panose="02010609060101010101" pitchFamily="49" charset="-122"/>
                </a:rPr>
                <a:t>预处理后的数据</a:t>
              </a:r>
            </a:p>
          </p:txBody>
        </p:sp>
      </p:grpSp>
      <p:grpSp>
        <p:nvGrpSpPr>
          <p:cNvPr id="50" name="组合 49">
            <a:extLst>
              <a:ext uri="{FF2B5EF4-FFF2-40B4-BE49-F238E27FC236}">
                <a16:creationId xmlns:a16="http://schemas.microsoft.com/office/drawing/2014/main" id="{5BA14993-E771-4FF6-A085-5E4145E6DAB3}"/>
              </a:ext>
            </a:extLst>
          </p:cNvPr>
          <p:cNvGrpSpPr/>
          <p:nvPr/>
        </p:nvGrpSpPr>
        <p:grpSpPr>
          <a:xfrm>
            <a:off x="3013207" y="3295382"/>
            <a:ext cx="1020370" cy="446490"/>
            <a:chOff x="304800" y="673100"/>
            <a:chExt cx="4000500" cy="4000500"/>
          </a:xfrm>
          <a:effectLst>
            <a:outerShdw blurRad="444500" dist="254000" dir="8100000" algn="tr" rotWithShape="0">
              <a:prstClr val="black">
                <a:alpha val="50000"/>
              </a:prstClr>
            </a:outerShdw>
          </a:effectLst>
        </p:grpSpPr>
        <p:sp>
          <p:nvSpPr>
            <p:cNvPr id="51" name="同心圆 45">
              <a:extLst>
                <a:ext uri="{FF2B5EF4-FFF2-40B4-BE49-F238E27FC236}">
                  <a16:creationId xmlns:a16="http://schemas.microsoft.com/office/drawing/2014/main" id="{266DABA1-887F-444F-B410-2E40BBF7ABA8}"/>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53" name="椭圆 38">
              <a:extLst>
                <a:ext uri="{FF2B5EF4-FFF2-40B4-BE49-F238E27FC236}">
                  <a16:creationId xmlns:a16="http://schemas.microsoft.com/office/drawing/2014/main" id="{6739885D-3B76-465F-B2F1-D43AB0B1D293}"/>
                </a:ext>
              </a:extLst>
            </p:cNvPr>
            <p:cNvSpPr/>
            <p:nvPr/>
          </p:nvSpPr>
          <p:spPr>
            <a:xfrm>
              <a:off x="392112" y="760412"/>
              <a:ext cx="3825874" cy="3825874"/>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00" dirty="0">
                  <a:solidFill>
                    <a:schemeClr val="tx1"/>
                  </a:solidFill>
                  <a:latin typeface="Segoe UI Black" panose="020B0A02040204020203" pitchFamily="34" charset="0"/>
                  <a:ea typeface="Segoe UI Black" panose="020B0A02040204020203" pitchFamily="34" charset="0"/>
                </a:rPr>
                <a:t>CRF</a:t>
              </a:r>
              <a:endParaRPr lang="zh-CN" altLang="en-US" sz="2100" dirty="0">
                <a:solidFill>
                  <a:schemeClr val="tx1"/>
                </a:solidFill>
                <a:latin typeface="Segoe UI Black" panose="020B0A02040204020203" pitchFamily="34" charset="0"/>
              </a:endParaRPr>
            </a:p>
          </p:txBody>
        </p:sp>
      </p:grpSp>
      <p:grpSp>
        <p:nvGrpSpPr>
          <p:cNvPr id="57" name="组合 56">
            <a:extLst>
              <a:ext uri="{FF2B5EF4-FFF2-40B4-BE49-F238E27FC236}">
                <a16:creationId xmlns:a16="http://schemas.microsoft.com/office/drawing/2014/main" id="{2379CFC0-2BB1-494B-BC1B-9CCFDBE0C6A9}"/>
              </a:ext>
            </a:extLst>
          </p:cNvPr>
          <p:cNvGrpSpPr/>
          <p:nvPr/>
        </p:nvGrpSpPr>
        <p:grpSpPr>
          <a:xfrm>
            <a:off x="2830622" y="2315938"/>
            <a:ext cx="1357265" cy="488174"/>
            <a:chOff x="4210395" y="525954"/>
            <a:chExt cx="4589354" cy="1301106"/>
          </a:xfrm>
          <a:effectLst>
            <a:outerShdw blurRad="254000" dist="254000" dir="8100000" algn="tr" rotWithShape="0">
              <a:prstClr val="black">
                <a:alpha val="50000"/>
              </a:prstClr>
            </a:outerShdw>
          </a:effectLst>
        </p:grpSpPr>
        <p:sp>
          <p:nvSpPr>
            <p:cNvPr id="58" name="椭圆 57">
              <a:extLst>
                <a:ext uri="{FF2B5EF4-FFF2-40B4-BE49-F238E27FC236}">
                  <a16:creationId xmlns:a16="http://schemas.microsoft.com/office/drawing/2014/main" id="{D3A0E790-522B-4A5C-A3E3-095DA69258A4}"/>
                </a:ext>
              </a:extLst>
            </p:cNvPr>
            <p:cNvSpPr/>
            <p:nvPr/>
          </p:nvSpPr>
          <p:spPr>
            <a:xfrm>
              <a:off x="4210395" y="525954"/>
              <a:ext cx="4589354" cy="1301106"/>
            </a:xfrm>
            <a:prstGeom prst="round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59" name="TextBox 55">
              <a:extLst>
                <a:ext uri="{FF2B5EF4-FFF2-40B4-BE49-F238E27FC236}">
                  <a16:creationId xmlns:a16="http://schemas.microsoft.com/office/drawing/2014/main" id="{30B2EB3C-F6B7-423D-80BE-CA683F37B14D}"/>
                </a:ext>
              </a:extLst>
            </p:cNvPr>
            <p:cNvSpPr txBox="1"/>
            <p:nvPr/>
          </p:nvSpPr>
          <p:spPr>
            <a:xfrm>
              <a:off x="4357871" y="525954"/>
              <a:ext cx="4294394" cy="1225216"/>
            </a:xfrm>
            <a:prstGeom prst="roundRect">
              <a:avLst/>
            </a:prstGeom>
            <a:noFill/>
          </p:spPr>
          <p:txBody>
            <a:bodyPr wrap="square" rtlCol="0">
              <a:spAutoFit/>
            </a:bodyPr>
            <a:lstStyle/>
            <a:p>
              <a:pPr algn="ctr"/>
              <a:r>
                <a:rPr lang="en-US" altLang="zh-CN" sz="2100" dirty="0" err="1">
                  <a:solidFill>
                    <a:schemeClr val="bg1"/>
                  </a:solidFill>
                  <a:latin typeface="Segoe UI Black" panose="020B0A02040204020203" pitchFamily="34" charset="0"/>
                  <a:ea typeface="Segoe UI Black" panose="020B0A02040204020203" pitchFamily="34" charset="0"/>
                </a:rPr>
                <a:t>BiLSTM</a:t>
              </a:r>
              <a:endParaRPr lang="zh-CN" altLang="en-US" sz="2100" dirty="0">
                <a:solidFill>
                  <a:schemeClr val="bg1"/>
                </a:solidFill>
                <a:latin typeface="Segoe UI Black" panose="020B0A02040204020203" pitchFamily="34" charset="0"/>
                <a:ea typeface="黑体" panose="02010609060101010101" pitchFamily="49" charset="-122"/>
              </a:endParaRPr>
            </a:p>
          </p:txBody>
        </p:sp>
      </p:grpSp>
      <p:pic>
        <p:nvPicPr>
          <p:cNvPr id="7" name="图片 1">
            <a:extLst>
              <a:ext uri="{FF2B5EF4-FFF2-40B4-BE49-F238E27FC236}">
                <a16:creationId xmlns:a16="http://schemas.microsoft.com/office/drawing/2014/main" id="{66CD4488-B560-41D6-8C50-5F9511DFAE1F}"/>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5598929" y="957274"/>
            <a:ext cx="1062548" cy="1404277"/>
          </a:xfrm>
          <a:prstGeom prst="rect">
            <a:avLst/>
          </a:prstGeom>
          <a:noFill/>
          <a:ln>
            <a:noFill/>
          </a:ln>
        </p:spPr>
      </p:pic>
      <p:pic>
        <p:nvPicPr>
          <p:cNvPr id="10" name="图片 9">
            <a:extLst>
              <a:ext uri="{FF2B5EF4-FFF2-40B4-BE49-F238E27FC236}">
                <a16:creationId xmlns:a16="http://schemas.microsoft.com/office/drawing/2014/main" id="{B78977B7-266D-431C-8B35-55FEDADD8A49}"/>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4349982" y="2804112"/>
            <a:ext cx="2238692" cy="750932"/>
          </a:xfrm>
          <a:prstGeom prst="rect">
            <a:avLst/>
          </a:prstGeom>
        </p:spPr>
      </p:pic>
      <p:sp>
        <p:nvSpPr>
          <p:cNvPr id="80" name="文本框 79">
            <a:extLst>
              <a:ext uri="{FF2B5EF4-FFF2-40B4-BE49-F238E27FC236}">
                <a16:creationId xmlns:a16="http://schemas.microsoft.com/office/drawing/2014/main" id="{94B6721F-DCFC-46F5-966E-1D11DC296ACF}"/>
              </a:ext>
            </a:extLst>
          </p:cNvPr>
          <p:cNvSpPr txBox="1"/>
          <p:nvPr/>
        </p:nvSpPr>
        <p:spPr>
          <a:xfrm>
            <a:off x="4323562" y="971562"/>
            <a:ext cx="1401005" cy="1338828"/>
          </a:xfrm>
          <a:prstGeom prst="rect">
            <a:avLst/>
          </a:prstGeom>
          <a:noFill/>
        </p:spPr>
        <p:txBody>
          <a:bodyPr wrap="square">
            <a:spAutoFit/>
          </a:bodyPr>
          <a:lstStyle/>
          <a:p>
            <a:pPr>
              <a:spcAft>
                <a:spcPts val="450"/>
              </a:spcAft>
            </a:pPr>
            <a:r>
              <a:rPr lang="zh-CN" altLang="zh-CN" sz="1350" dirty="0"/>
              <a:t>基于对中文语料库的预学习，对训练集的数据进行预训练并微调，得到测试集的词嵌入特征。</a:t>
            </a:r>
          </a:p>
        </p:txBody>
      </p:sp>
      <p:sp>
        <p:nvSpPr>
          <p:cNvPr id="82" name="文本框 81">
            <a:extLst>
              <a:ext uri="{FF2B5EF4-FFF2-40B4-BE49-F238E27FC236}">
                <a16:creationId xmlns:a16="http://schemas.microsoft.com/office/drawing/2014/main" id="{10E240B9-4C52-483B-980E-6FA605AE847E}"/>
              </a:ext>
            </a:extLst>
          </p:cNvPr>
          <p:cNvSpPr txBox="1"/>
          <p:nvPr/>
        </p:nvSpPr>
        <p:spPr>
          <a:xfrm>
            <a:off x="214493" y="2935246"/>
            <a:ext cx="2513948" cy="507831"/>
          </a:xfrm>
          <a:prstGeom prst="rect">
            <a:avLst/>
          </a:prstGeom>
          <a:noFill/>
        </p:spPr>
        <p:txBody>
          <a:bodyPr wrap="square">
            <a:spAutoFit/>
          </a:bodyPr>
          <a:lstStyle/>
          <a:p>
            <a:pPr>
              <a:spcAft>
                <a:spcPts val="450"/>
              </a:spcAft>
            </a:pPr>
            <a:r>
              <a:rPr lang="zh-CN" altLang="en-US" sz="1350" dirty="0">
                <a:sym typeface="+mn-ea"/>
              </a:rPr>
              <a:t>从词序列的开头与结尾分别向后与向前建立时序模型。</a:t>
            </a:r>
          </a:p>
        </p:txBody>
      </p:sp>
      <p:sp>
        <p:nvSpPr>
          <p:cNvPr id="84" name="文本框 83">
            <a:extLst>
              <a:ext uri="{FF2B5EF4-FFF2-40B4-BE49-F238E27FC236}">
                <a16:creationId xmlns:a16="http://schemas.microsoft.com/office/drawing/2014/main" id="{7AF651C5-3F90-4B29-8C56-C81FC7A607FC}"/>
              </a:ext>
            </a:extLst>
          </p:cNvPr>
          <p:cNvSpPr txBox="1"/>
          <p:nvPr/>
        </p:nvSpPr>
        <p:spPr>
          <a:xfrm>
            <a:off x="4303391" y="3499905"/>
            <a:ext cx="2405111" cy="715581"/>
          </a:xfrm>
          <a:prstGeom prst="rect">
            <a:avLst/>
          </a:prstGeom>
          <a:noFill/>
        </p:spPr>
        <p:txBody>
          <a:bodyPr wrap="square">
            <a:spAutoFit/>
          </a:bodyPr>
          <a:lstStyle/>
          <a:p>
            <a:r>
              <a:rPr lang="zh-CN" altLang="en-US" sz="1350" dirty="0"/>
              <a:t>在条件随机场中，计算由相邻节点所表示的联合概率，根据最佳结果完成预测。</a:t>
            </a:r>
          </a:p>
        </p:txBody>
      </p:sp>
      <p:sp>
        <p:nvSpPr>
          <p:cNvPr id="83" name="矩形: 圆角 82">
            <a:extLst>
              <a:ext uri="{FF2B5EF4-FFF2-40B4-BE49-F238E27FC236}">
                <a16:creationId xmlns:a16="http://schemas.microsoft.com/office/drawing/2014/main" id="{3C27CF1B-ABC6-42C9-A247-5D409C123967}"/>
              </a:ext>
            </a:extLst>
          </p:cNvPr>
          <p:cNvSpPr/>
          <p:nvPr/>
        </p:nvSpPr>
        <p:spPr>
          <a:xfrm>
            <a:off x="4250343" y="919464"/>
            <a:ext cx="2465433" cy="1442087"/>
          </a:xfrm>
          <a:prstGeom prst="roundRect">
            <a:avLst>
              <a:gd name="adj" fmla="val 1166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85" name="矩形: 圆角 84">
            <a:extLst>
              <a:ext uri="{FF2B5EF4-FFF2-40B4-BE49-F238E27FC236}">
                <a16:creationId xmlns:a16="http://schemas.microsoft.com/office/drawing/2014/main" id="{FC6CEA0A-C5BC-496B-A9AB-23F6A4199EBF}"/>
              </a:ext>
            </a:extLst>
          </p:cNvPr>
          <p:cNvSpPr/>
          <p:nvPr/>
        </p:nvSpPr>
        <p:spPr>
          <a:xfrm>
            <a:off x="133063" y="1599613"/>
            <a:ext cx="2535464" cy="1930190"/>
          </a:xfrm>
          <a:prstGeom prst="roundRect">
            <a:avLst>
              <a:gd name="adj" fmla="val 11804"/>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89" name="矩形: 圆角 88">
            <a:extLst>
              <a:ext uri="{FF2B5EF4-FFF2-40B4-BE49-F238E27FC236}">
                <a16:creationId xmlns:a16="http://schemas.microsoft.com/office/drawing/2014/main" id="{0748A368-A3F6-410A-A3A0-73345147D6F7}"/>
              </a:ext>
            </a:extLst>
          </p:cNvPr>
          <p:cNvSpPr/>
          <p:nvPr/>
        </p:nvSpPr>
        <p:spPr>
          <a:xfrm>
            <a:off x="4248997" y="2799577"/>
            <a:ext cx="2459505" cy="1442088"/>
          </a:xfrm>
          <a:prstGeom prst="roundRect">
            <a:avLst>
              <a:gd name="adj" fmla="val 1041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91" name="矩形: 圆角 90">
            <a:extLst>
              <a:ext uri="{FF2B5EF4-FFF2-40B4-BE49-F238E27FC236}">
                <a16:creationId xmlns:a16="http://schemas.microsoft.com/office/drawing/2014/main" id="{BDDDB748-0AA4-4B59-87F6-2AADFD4F8011}"/>
              </a:ext>
            </a:extLst>
          </p:cNvPr>
          <p:cNvSpPr/>
          <p:nvPr/>
        </p:nvSpPr>
        <p:spPr>
          <a:xfrm>
            <a:off x="1056167" y="4284880"/>
            <a:ext cx="1016353" cy="35238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50" dirty="0">
                <a:solidFill>
                  <a:schemeClr val="tx1"/>
                </a:solidFill>
              </a:rPr>
              <a:t>BIESO</a:t>
            </a:r>
            <a:r>
              <a:rPr lang="zh-CN" altLang="en-US" sz="1350" dirty="0">
                <a:solidFill>
                  <a:schemeClr val="tx1"/>
                </a:solidFill>
              </a:rPr>
              <a:t>标记</a:t>
            </a:r>
          </a:p>
        </p:txBody>
      </p:sp>
      <p:cxnSp>
        <p:nvCxnSpPr>
          <p:cNvPr id="49" name="直接箭头连接符 48">
            <a:extLst>
              <a:ext uri="{FF2B5EF4-FFF2-40B4-BE49-F238E27FC236}">
                <a16:creationId xmlns:a16="http://schemas.microsoft.com/office/drawing/2014/main" id="{B3BECFBF-771E-4426-9775-3EEB36D91B5B}"/>
              </a:ext>
            </a:extLst>
          </p:cNvPr>
          <p:cNvCxnSpPr>
            <a:cxnSpLocks/>
            <a:stCxn id="38" idx="3"/>
            <a:endCxn id="83" idx="1"/>
          </p:cNvCxnSpPr>
          <p:nvPr/>
        </p:nvCxnSpPr>
        <p:spPr>
          <a:xfrm flipV="1">
            <a:off x="4001947" y="1640508"/>
            <a:ext cx="248396" cy="441"/>
          </a:xfrm>
          <a:prstGeom prst="straightConnector1">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a:extLst>
              <a:ext uri="{FF2B5EF4-FFF2-40B4-BE49-F238E27FC236}">
                <a16:creationId xmlns:a16="http://schemas.microsoft.com/office/drawing/2014/main" id="{10731C3D-C386-4908-A452-760A9587E01A}"/>
              </a:ext>
            </a:extLst>
          </p:cNvPr>
          <p:cNvCxnSpPr>
            <a:cxnSpLocks/>
            <a:stCxn id="51" idx="3"/>
            <a:endCxn id="89" idx="1"/>
          </p:cNvCxnSpPr>
          <p:nvPr/>
        </p:nvCxnSpPr>
        <p:spPr>
          <a:xfrm>
            <a:off x="4033577" y="3518627"/>
            <a:ext cx="215420" cy="1994"/>
          </a:xfrm>
          <a:prstGeom prst="straightConnector1">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B90539BA-7639-4839-8A62-1B7DC41CE039}"/>
              </a:ext>
            </a:extLst>
          </p:cNvPr>
          <p:cNvCxnSpPr>
            <a:cxnSpLocks/>
            <a:stCxn id="58" idx="1"/>
            <a:endCxn id="85" idx="3"/>
          </p:cNvCxnSpPr>
          <p:nvPr/>
        </p:nvCxnSpPr>
        <p:spPr>
          <a:xfrm flipH="1">
            <a:off x="2668527" y="2560025"/>
            <a:ext cx="162095" cy="4683"/>
          </a:xfrm>
          <a:prstGeom prst="straightConnector1">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1DE74799-6D99-422F-BEDC-7C60E8B2C46D}"/>
              </a:ext>
            </a:extLst>
          </p:cNvPr>
          <p:cNvCxnSpPr>
            <a:cxnSpLocks/>
            <a:stCxn id="47" idx="2"/>
            <a:endCxn id="91" idx="3"/>
          </p:cNvCxnSpPr>
          <p:nvPr/>
        </p:nvCxnSpPr>
        <p:spPr>
          <a:xfrm flipH="1">
            <a:off x="2072520" y="4461072"/>
            <a:ext cx="198179" cy="1"/>
          </a:xfrm>
          <a:prstGeom prst="straightConnector1">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pic>
        <p:nvPicPr>
          <p:cNvPr id="19" name="图片 18" descr="BiLSTM">
            <a:extLst>
              <a:ext uri="{FF2B5EF4-FFF2-40B4-BE49-F238E27FC236}">
                <a16:creationId xmlns:a16="http://schemas.microsoft.com/office/drawing/2014/main" id="{E55D06B9-CC08-4CFD-99D1-AA970AAED509}"/>
              </a:ext>
            </a:extLst>
          </p:cNvPr>
          <p:cNvPicPr>
            <a:picLocks noChangeAspect="1"/>
          </p:cNvPicPr>
          <p:nvPr/>
        </p:nvPicPr>
        <p:blipFill>
          <a:blip r:embed="rId6"/>
          <a:stretch>
            <a:fillRect/>
          </a:stretch>
        </p:blipFill>
        <p:spPr>
          <a:xfrm>
            <a:off x="244427" y="1682403"/>
            <a:ext cx="2279500" cy="1270349"/>
          </a:xfrm>
          <a:prstGeom prst="rect">
            <a:avLst/>
          </a:prstGeom>
          <a:effectLst>
            <a:softEdge rad="88900"/>
          </a:effectLst>
        </p:spPr>
      </p:pic>
      <p:sp>
        <p:nvSpPr>
          <p:cNvPr id="29" name="文本框 28">
            <a:extLst>
              <a:ext uri="{FF2B5EF4-FFF2-40B4-BE49-F238E27FC236}">
                <a16:creationId xmlns:a16="http://schemas.microsoft.com/office/drawing/2014/main" id="{81AF8E1C-8F12-4134-94BF-6DF2C1E31F72}"/>
              </a:ext>
            </a:extLst>
          </p:cNvPr>
          <p:cNvSpPr txBox="1"/>
          <p:nvPr/>
        </p:nvSpPr>
        <p:spPr>
          <a:xfrm>
            <a:off x="3418737" y="1107212"/>
            <a:ext cx="641667" cy="300082"/>
          </a:xfrm>
          <a:prstGeom prst="rect">
            <a:avLst/>
          </a:prstGeom>
          <a:noFill/>
        </p:spPr>
        <p:txBody>
          <a:bodyPr wrap="square" rtlCol="0">
            <a:spAutoFit/>
          </a:bodyPr>
          <a:lstStyle/>
          <a:p>
            <a:r>
              <a:rPr lang="en-US" altLang="zh-CN" sz="1350" dirty="0">
                <a:solidFill>
                  <a:srgbClr val="C00000"/>
                </a:solidFill>
              </a:rPr>
              <a:t>words</a:t>
            </a:r>
            <a:endParaRPr lang="zh-CN" altLang="en-US" sz="1350" dirty="0">
              <a:solidFill>
                <a:srgbClr val="C00000"/>
              </a:solidFill>
            </a:endParaRPr>
          </a:p>
        </p:txBody>
      </p:sp>
      <p:sp>
        <p:nvSpPr>
          <p:cNvPr id="30" name="文本框 29">
            <a:extLst>
              <a:ext uri="{FF2B5EF4-FFF2-40B4-BE49-F238E27FC236}">
                <a16:creationId xmlns:a16="http://schemas.microsoft.com/office/drawing/2014/main" id="{421ACCDA-E866-4D95-AF18-8DD0B3AA2438}"/>
              </a:ext>
            </a:extLst>
          </p:cNvPr>
          <p:cNvSpPr txBox="1"/>
          <p:nvPr/>
        </p:nvSpPr>
        <p:spPr>
          <a:xfrm>
            <a:off x="2798545" y="1901224"/>
            <a:ext cx="700017" cy="300082"/>
          </a:xfrm>
          <a:prstGeom prst="rect">
            <a:avLst/>
          </a:prstGeom>
          <a:noFill/>
        </p:spPr>
        <p:txBody>
          <a:bodyPr wrap="square" rtlCol="0">
            <a:spAutoFit/>
          </a:bodyPr>
          <a:lstStyle/>
          <a:p>
            <a:r>
              <a:rPr lang="en-US" altLang="zh-CN" sz="1350" dirty="0">
                <a:solidFill>
                  <a:srgbClr val="C00000"/>
                </a:solidFill>
              </a:rPr>
              <a:t>vectors</a:t>
            </a:r>
            <a:endParaRPr lang="zh-CN" altLang="en-US" sz="1350" dirty="0">
              <a:solidFill>
                <a:srgbClr val="C00000"/>
              </a:solidFill>
            </a:endParaRPr>
          </a:p>
        </p:txBody>
      </p:sp>
      <p:sp>
        <p:nvSpPr>
          <p:cNvPr id="31" name="文本框 30">
            <a:extLst>
              <a:ext uri="{FF2B5EF4-FFF2-40B4-BE49-F238E27FC236}">
                <a16:creationId xmlns:a16="http://schemas.microsoft.com/office/drawing/2014/main" id="{EE303E7A-15F8-467B-AB6F-60DE322027E5}"/>
              </a:ext>
            </a:extLst>
          </p:cNvPr>
          <p:cNvSpPr txBox="1"/>
          <p:nvPr/>
        </p:nvSpPr>
        <p:spPr>
          <a:xfrm>
            <a:off x="2853666" y="2870578"/>
            <a:ext cx="641667" cy="300082"/>
          </a:xfrm>
          <a:prstGeom prst="rect">
            <a:avLst/>
          </a:prstGeom>
          <a:noFill/>
        </p:spPr>
        <p:txBody>
          <a:bodyPr wrap="square" rtlCol="0">
            <a:spAutoFit/>
          </a:bodyPr>
          <a:lstStyle/>
          <a:p>
            <a:r>
              <a:rPr lang="en-US" altLang="zh-CN" sz="1350" dirty="0">
                <a:solidFill>
                  <a:srgbClr val="C00000"/>
                </a:solidFill>
              </a:rPr>
              <a:t>logits?</a:t>
            </a:r>
            <a:endParaRPr lang="zh-CN" altLang="en-US" sz="1350" dirty="0">
              <a:solidFill>
                <a:srgbClr val="C00000"/>
              </a:solidFill>
            </a:endParaRPr>
          </a:p>
        </p:txBody>
      </p:sp>
      <p:sp>
        <p:nvSpPr>
          <p:cNvPr id="32" name="文本框 31">
            <a:extLst>
              <a:ext uri="{FF2B5EF4-FFF2-40B4-BE49-F238E27FC236}">
                <a16:creationId xmlns:a16="http://schemas.microsoft.com/office/drawing/2014/main" id="{528EC271-C534-4F7C-B8B3-3A02DF4AF0B7}"/>
              </a:ext>
            </a:extLst>
          </p:cNvPr>
          <p:cNvSpPr txBox="1"/>
          <p:nvPr/>
        </p:nvSpPr>
        <p:spPr>
          <a:xfrm>
            <a:off x="3346003" y="3802988"/>
            <a:ext cx="641667" cy="300082"/>
          </a:xfrm>
          <a:prstGeom prst="rect">
            <a:avLst/>
          </a:prstGeom>
          <a:noFill/>
        </p:spPr>
        <p:txBody>
          <a:bodyPr wrap="square" rtlCol="0">
            <a:spAutoFit/>
          </a:bodyPr>
          <a:lstStyle/>
          <a:p>
            <a:r>
              <a:rPr lang="en-US" altLang="zh-CN" sz="1350" dirty="0">
                <a:solidFill>
                  <a:srgbClr val="C00000"/>
                </a:solidFill>
              </a:rPr>
              <a:t>labels</a:t>
            </a:r>
            <a:endParaRPr lang="zh-CN" altLang="en-US" sz="1350" dirty="0">
              <a:solidFill>
                <a:srgbClr val="C00000"/>
              </a:solidFill>
            </a:endParaRPr>
          </a:p>
        </p:txBody>
      </p:sp>
    </p:spTree>
    <p:custDataLst>
      <p:tags r:id="rId1"/>
    </p:custDataLst>
    <p:extLst>
      <p:ext uri="{BB962C8B-B14F-4D97-AF65-F5344CB8AC3E}">
        <p14:creationId xmlns:p14="http://schemas.microsoft.com/office/powerpoint/2010/main" val="79511424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up)">
                                      <p:cBhvr>
                                        <p:cTn id="7" dur="500"/>
                                        <p:tgtEl>
                                          <p:spTgt spid="43"/>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up)">
                                      <p:cBhvr>
                                        <p:cTn id="11" dur="500"/>
                                        <p:tgtEl>
                                          <p:spTgt spid="12"/>
                                        </p:tgtEl>
                                      </p:cBhvr>
                                    </p:animEffect>
                                  </p:childTnLst>
                                </p:cTn>
                              </p:par>
                              <p:par>
                                <p:cTn id="12" presetID="22" presetClass="entr" presetSubtype="1" fill="hold" nodeType="with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wipe(up)">
                                      <p:cBhvr>
                                        <p:cTn id="14" dur="500"/>
                                        <p:tgtEl>
                                          <p:spTgt spid="37"/>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left)">
                                      <p:cBhvr>
                                        <p:cTn id="17" dur="500"/>
                                        <p:tgtEl>
                                          <p:spTgt spid="29"/>
                                        </p:tgtEl>
                                      </p:cBhvr>
                                    </p:animEffect>
                                  </p:childTnLst>
                                </p:cTn>
                              </p:par>
                            </p:childTnLst>
                          </p:cTn>
                        </p:par>
                        <p:par>
                          <p:cTn id="18" fill="hold">
                            <p:stCondLst>
                              <p:cond delay="1000"/>
                            </p:stCondLst>
                            <p:childTnLst>
                              <p:par>
                                <p:cTn id="19" presetID="22" presetClass="entr" presetSubtype="1" fill="hold" nodeType="after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wipe(up)">
                                      <p:cBhvr>
                                        <p:cTn id="21" dur="500"/>
                                        <p:tgtEl>
                                          <p:spTgt spid="66"/>
                                        </p:tgtEl>
                                      </p:cBhvr>
                                    </p:animEffect>
                                  </p:childTnLst>
                                </p:cTn>
                              </p:par>
                              <p:par>
                                <p:cTn id="22" presetID="22" presetClass="entr" presetSubtype="1" fill="hold" nodeType="withEffect">
                                  <p:stCondLst>
                                    <p:cond delay="0"/>
                                  </p:stCondLst>
                                  <p:childTnLst>
                                    <p:set>
                                      <p:cBhvr>
                                        <p:cTn id="23" dur="1" fill="hold">
                                          <p:stCondLst>
                                            <p:cond delay="0"/>
                                          </p:stCondLst>
                                        </p:cTn>
                                        <p:tgtEl>
                                          <p:spTgt spid="57"/>
                                        </p:tgtEl>
                                        <p:attrNameLst>
                                          <p:attrName>style.visibility</p:attrName>
                                        </p:attrNameLst>
                                      </p:cBhvr>
                                      <p:to>
                                        <p:strVal val="visible"/>
                                      </p:to>
                                    </p:set>
                                    <p:animEffect transition="in" filter="wipe(up)">
                                      <p:cBhvr>
                                        <p:cTn id="24" dur="500"/>
                                        <p:tgtEl>
                                          <p:spTgt spid="57"/>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right)">
                                      <p:cBhvr>
                                        <p:cTn id="27" dur="500"/>
                                        <p:tgtEl>
                                          <p:spTgt spid="30"/>
                                        </p:tgtEl>
                                      </p:cBhvr>
                                    </p:animEffect>
                                  </p:childTnLst>
                                </p:cTn>
                              </p:par>
                            </p:childTnLst>
                          </p:cTn>
                        </p:par>
                        <p:par>
                          <p:cTn id="28" fill="hold">
                            <p:stCondLst>
                              <p:cond delay="1500"/>
                            </p:stCondLst>
                            <p:childTnLst>
                              <p:par>
                                <p:cTn id="29" presetID="22" presetClass="entr" presetSubtype="1" fill="hold" nodeType="afterEffect">
                                  <p:stCondLst>
                                    <p:cond delay="0"/>
                                  </p:stCondLst>
                                  <p:childTnLst>
                                    <p:set>
                                      <p:cBhvr>
                                        <p:cTn id="30" dur="1" fill="hold">
                                          <p:stCondLst>
                                            <p:cond delay="0"/>
                                          </p:stCondLst>
                                        </p:cTn>
                                        <p:tgtEl>
                                          <p:spTgt spid="69"/>
                                        </p:tgtEl>
                                        <p:attrNameLst>
                                          <p:attrName>style.visibility</p:attrName>
                                        </p:attrNameLst>
                                      </p:cBhvr>
                                      <p:to>
                                        <p:strVal val="visible"/>
                                      </p:to>
                                    </p:set>
                                    <p:animEffect transition="in" filter="wipe(up)">
                                      <p:cBhvr>
                                        <p:cTn id="31" dur="500"/>
                                        <p:tgtEl>
                                          <p:spTgt spid="69"/>
                                        </p:tgtEl>
                                      </p:cBhvr>
                                    </p:animEffect>
                                  </p:childTnLst>
                                </p:cTn>
                              </p:par>
                              <p:par>
                                <p:cTn id="32" presetID="22" presetClass="entr" presetSubtype="1" fill="hold" nodeType="with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wipe(up)">
                                      <p:cBhvr>
                                        <p:cTn id="34" dur="500"/>
                                        <p:tgtEl>
                                          <p:spTgt spid="50"/>
                                        </p:tgtEl>
                                      </p:cBhvr>
                                    </p:animEffect>
                                  </p:childTnLst>
                                </p:cTn>
                              </p:par>
                              <p:par>
                                <p:cTn id="35" presetID="22" presetClass="entr" presetSubtype="2"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wipe(right)">
                                      <p:cBhvr>
                                        <p:cTn id="37" dur="500"/>
                                        <p:tgtEl>
                                          <p:spTgt spid="31"/>
                                        </p:tgtEl>
                                      </p:cBhvr>
                                    </p:animEffect>
                                  </p:childTnLst>
                                </p:cTn>
                              </p:par>
                            </p:childTnLst>
                          </p:cTn>
                        </p:par>
                        <p:par>
                          <p:cTn id="38" fill="hold">
                            <p:stCondLst>
                              <p:cond delay="2000"/>
                            </p:stCondLst>
                            <p:childTnLst>
                              <p:par>
                                <p:cTn id="39" presetID="22" presetClass="entr" presetSubtype="1" fill="hold" nodeType="afterEffect">
                                  <p:stCondLst>
                                    <p:cond delay="0"/>
                                  </p:stCondLst>
                                  <p:childTnLst>
                                    <p:set>
                                      <p:cBhvr>
                                        <p:cTn id="40" dur="1" fill="hold">
                                          <p:stCondLst>
                                            <p:cond delay="0"/>
                                          </p:stCondLst>
                                        </p:cTn>
                                        <p:tgtEl>
                                          <p:spTgt spid="73"/>
                                        </p:tgtEl>
                                        <p:attrNameLst>
                                          <p:attrName>style.visibility</p:attrName>
                                        </p:attrNameLst>
                                      </p:cBhvr>
                                      <p:to>
                                        <p:strVal val="visible"/>
                                      </p:to>
                                    </p:set>
                                    <p:animEffect transition="in" filter="wipe(up)">
                                      <p:cBhvr>
                                        <p:cTn id="41" dur="500"/>
                                        <p:tgtEl>
                                          <p:spTgt spid="73"/>
                                        </p:tgtEl>
                                      </p:cBhvr>
                                    </p:animEffect>
                                  </p:childTnLst>
                                </p:cTn>
                              </p:par>
                              <p:par>
                                <p:cTn id="42" presetID="22" presetClass="entr" presetSubtype="1" fill="hold" nodeType="withEffect">
                                  <p:stCondLst>
                                    <p:cond delay="0"/>
                                  </p:stCondLst>
                                  <p:childTnLst>
                                    <p:set>
                                      <p:cBhvr>
                                        <p:cTn id="43" dur="1" fill="hold">
                                          <p:stCondLst>
                                            <p:cond delay="0"/>
                                          </p:stCondLst>
                                        </p:cTn>
                                        <p:tgtEl>
                                          <p:spTgt spid="46"/>
                                        </p:tgtEl>
                                        <p:attrNameLst>
                                          <p:attrName>style.visibility</p:attrName>
                                        </p:attrNameLst>
                                      </p:cBhvr>
                                      <p:to>
                                        <p:strVal val="visible"/>
                                      </p:to>
                                    </p:set>
                                    <p:animEffect transition="in" filter="wipe(up)">
                                      <p:cBhvr>
                                        <p:cTn id="44" dur="500"/>
                                        <p:tgtEl>
                                          <p:spTgt spid="46"/>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wipe(left)">
                                      <p:cBhvr>
                                        <p:cTn id="47" dur="500"/>
                                        <p:tgtEl>
                                          <p:spTgt spid="32"/>
                                        </p:tgtEl>
                                      </p:cBhvr>
                                    </p:animEffect>
                                  </p:childTnLst>
                                </p:cTn>
                              </p:par>
                            </p:childTnLst>
                          </p:cTn>
                        </p:par>
                        <p:par>
                          <p:cTn id="48" fill="hold">
                            <p:stCondLst>
                              <p:cond delay="2500"/>
                            </p:stCondLst>
                            <p:childTnLst>
                              <p:par>
                                <p:cTn id="49" presetID="22" presetClass="entr" presetSubtype="8" fill="hold" nodeType="afterEffect">
                                  <p:stCondLst>
                                    <p:cond delay="0"/>
                                  </p:stCondLst>
                                  <p:childTnLst>
                                    <p:set>
                                      <p:cBhvr>
                                        <p:cTn id="50" dur="1" fill="hold">
                                          <p:stCondLst>
                                            <p:cond delay="0"/>
                                          </p:stCondLst>
                                        </p:cTn>
                                        <p:tgtEl>
                                          <p:spTgt spid="49"/>
                                        </p:tgtEl>
                                        <p:attrNameLst>
                                          <p:attrName>style.visibility</p:attrName>
                                        </p:attrNameLst>
                                      </p:cBhvr>
                                      <p:to>
                                        <p:strVal val="visible"/>
                                      </p:to>
                                    </p:set>
                                    <p:animEffect transition="in" filter="wipe(left)">
                                      <p:cBhvr>
                                        <p:cTn id="51" dur="500"/>
                                        <p:tgtEl>
                                          <p:spTgt spid="49"/>
                                        </p:tgtEl>
                                      </p:cBhvr>
                                    </p:animEffect>
                                  </p:childTnLst>
                                </p:cTn>
                              </p:par>
                              <p:par>
                                <p:cTn id="52" presetID="22" presetClass="entr" presetSubtype="8" fill="hold" nodeType="withEffect">
                                  <p:stCondLst>
                                    <p:cond delay="0"/>
                                  </p:stCondLst>
                                  <p:childTnLst>
                                    <p:set>
                                      <p:cBhvr>
                                        <p:cTn id="53" dur="1" fill="hold">
                                          <p:stCondLst>
                                            <p:cond delay="0"/>
                                          </p:stCondLst>
                                        </p:cTn>
                                        <p:tgtEl>
                                          <p:spTgt spid="52"/>
                                        </p:tgtEl>
                                        <p:attrNameLst>
                                          <p:attrName>style.visibility</p:attrName>
                                        </p:attrNameLst>
                                      </p:cBhvr>
                                      <p:to>
                                        <p:strVal val="visible"/>
                                      </p:to>
                                    </p:set>
                                    <p:animEffect transition="in" filter="wipe(left)">
                                      <p:cBhvr>
                                        <p:cTn id="54" dur="500"/>
                                        <p:tgtEl>
                                          <p:spTgt spid="52"/>
                                        </p:tgtEl>
                                      </p:cBhvr>
                                    </p:animEffect>
                                  </p:childTnLst>
                                </p:cTn>
                              </p:par>
                              <p:par>
                                <p:cTn id="55" presetID="22" presetClass="entr" presetSubtype="2" fill="hold" nodeType="withEffect">
                                  <p:stCondLst>
                                    <p:cond delay="0"/>
                                  </p:stCondLst>
                                  <p:childTnLst>
                                    <p:set>
                                      <p:cBhvr>
                                        <p:cTn id="56" dur="1" fill="hold">
                                          <p:stCondLst>
                                            <p:cond delay="0"/>
                                          </p:stCondLst>
                                        </p:cTn>
                                        <p:tgtEl>
                                          <p:spTgt spid="54"/>
                                        </p:tgtEl>
                                        <p:attrNameLst>
                                          <p:attrName>style.visibility</p:attrName>
                                        </p:attrNameLst>
                                      </p:cBhvr>
                                      <p:to>
                                        <p:strVal val="visible"/>
                                      </p:to>
                                    </p:set>
                                    <p:animEffect transition="in" filter="wipe(right)">
                                      <p:cBhvr>
                                        <p:cTn id="57" dur="500"/>
                                        <p:tgtEl>
                                          <p:spTgt spid="54"/>
                                        </p:tgtEl>
                                      </p:cBhvr>
                                    </p:animEffect>
                                  </p:childTnLst>
                                </p:cTn>
                              </p:par>
                              <p:par>
                                <p:cTn id="58" presetID="22" presetClass="entr" presetSubtype="2" fill="hold" nodeType="withEffect">
                                  <p:stCondLst>
                                    <p:cond delay="0"/>
                                  </p:stCondLst>
                                  <p:childTnLst>
                                    <p:set>
                                      <p:cBhvr>
                                        <p:cTn id="59" dur="1" fill="hold">
                                          <p:stCondLst>
                                            <p:cond delay="0"/>
                                          </p:stCondLst>
                                        </p:cTn>
                                        <p:tgtEl>
                                          <p:spTgt spid="55"/>
                                        </p:tgtEl>
                                        <p:attrNameLst>
                                          <p:attrName>style.visibility</p:attrName>
                                        </p:attrNameLst>
                                      </p:cBhvr>
                                      <p:to>
                                        <p:strVal val="visible"/>
                                      </p:to>
                                    </p:set>
                                    <p:animEffect transition="in" filter="wipe(right)">
                                      <p:cBhvr>
                                        <p:cTn id="60" dur="500"/>
                                        <p:tgtEl>
                                          <p:spTgt spid="55"/>
                                        </p:tgtEl>
                                      </p:cBhvr>
                                    </p:animEffect>
                                  </p:childTnLst>
                                </p:cTn>
                              </p:par>
                            </p:childTnLst>
                          </p:cTn>
                        </p:par>
                        <p:par>
                          <p:cTn id="61" fill="hold">
                            <p:stCondLst>
                              <p:cond delay="3000"/>
                            </p:stCondLst>
                            <p:childTnLst>
                              <p:par>
                                <p:cTn id="62" presetID="22" presetClass="entr" presetSubtype="8" fill="hold" grpId="0" nodeType="afterEffect">
                                  <p:stCondLst>
                                    <p:cond delay="0"/>
                                  </p:stCondLst>
                                  <p:childTnLst>
                                    <p:set>
                                      <p:cBhvr>
                                        <p:cTn id="63" dur="1" fill="hold">
                                          <p:stCondLst>
                                            <p:cond delay="0"/>
                                          </p:stCondLst>
                                        </p:cTn>
                                        <p:tgtEl>
                                          <p:spTgt spid="83"/>
                                        </p:tgtEl>
                                        <p:attrNameLst>
                                          <p:attrName>style.visibility</p:attrName>
                                        </p:attrNameLst>
                                      </p:cBhvr>
                                      <p:to>
                                        <p:strVal val="visible"/>
                                      </p:to>
                                    </p:set>
                                    <p:animEffect transition="in" filter="wipe(left)">
                                      <p:cBhvr>
                                        <p:cTn id="64" dur="500"/>
                                        <p:tgtEl>
                                          <p:spTgt spid="83"/>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89"/>
                                        </p:tgtEl>
                                        <p:attrNameLst>
                                          <p:attrName>style.visibility</p:attrName>
                                        </p:attrNameLst>
                                      </p:cBhvr>
                                      <p:to>
                                        <p:strVal val="visible"/>
                                      </p:to>
                                    </p:set>
                                    <p:animEffect transition="in" filter="wipe(left)">
                                      <p:cBhvr>
                                        <p:cTn id="67" dur="500"/>
                                        <p:tgtEl>
                                          <p:spTgt spid="89"/>
                                        </p:tgtEl>
                                      </p:cBhvr>
                                    </p:animEffect>
                                  </p:childTnLst>
                                </p:cTn>
                              </p:par>
                              <p:par>
                                <p:cTn id="68" presetID="22" presetClass="entr" presetSubtype="2" fill="hold" grpId="0" nodeType="withEffect">
                                  <p:stCondLst>
                                    <p:cond delay="0"/>
                                  </p:stCondLst>
                                  <p:childTnLst>
                                    <p:set>
                                      <p:cBhvr>
                                        <p:cTn id="69" dur="1" fill="hold">
                                          <p:stCondLst>
                                            <p:cond delay="0"/>
                                          </p:stCondLst>
                                        </p:cTn>
                                        <p:tgtEl>
                                          <p:spTgt spid="85"/>
                                        </p:tgtEl>
                                        <p:attrNameLst>
                                          <p:attrName>style.visibility</p:attrName>
                                        </p:attrNameLst>
                                      </p:cBhvr>
                                      <p:to>
                                        <p:strVal val="visible"/>
                                      </p:to>
                                    </p:set>
                                    <p:animEffect transition="in" filter="wipe(right)">
                                      <p:cBhvr>
                                        <p:cTn id="70" dur="500"/>
                                        <p:tgtEl>
                                          <p:spTgt spid="85"/>
                                        </p:tgtEl>
                                      </p:cBhvr>
                                    </p:animEffect>
                                  </p:childTnLst>
                                </p:cTn>
                              </p:par>
                              <p:par>
                                <p:cTn id="71" presetID="22" presetClass="entr" presetSubtype="2" fill="hold" grpId="0" nodeType="withEffect">
                                  <p:stCondLst>
                                    <p:cond delay="0"/>
                                  </p:stCondLst>
                                  <p:childTnLst>
                                    <p:set>
                                      <p:cBhvr>
                                        <p:cTn id="72" dur="1" fill="hold">
                                          <p:stCondLst>
                                            <p:cond delay="0"/>
                                          </p:stCondLst>
                                        </p:cTn>
                                        <p:tgtEl>
                                          <p:spTgt spid="91"/>
                                        </p:tgtEl>
                                        <p:attrNameLst>
                                          <p:attrName>style.visibility</p:attrName>
                                        </p:attrNameLst>
                                      </p:cBhvr>
                                      <p:to>
                                        <p:strVal val="visible"/>
                                      </p:to>
                                    </p:set>
                                    <p:animEffect transition="in" filter="wipe(right)">
                                      <p:cBhvr>
                                        <p:cTn id="73" dur="500"/>
                                        <p:tgtEl>
                                          <p:spTgt spid="91"/>
                                        </p:tgtEl>
                                      </p:cBhvr>
                                    </p:animEffect>
                                  </p:childTnLst>
                                </p:cTn>
                              </p:par>
                            </p:childTnLst>
                          </p:cTn>
                        </p:par>
                        <p:par>
                          <p:cTn id="74" fill="hold">
                            <p:stCondLst>
                              <p:cond delay="3500"/>
                            </p:stCondLst>
                            <p:childTnLst>
                              <p:par>
                                <p:cTn id="75" presetID="10" presetClass="entr" presetSubtype="0" fill="hold" nodeType="after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500"/>
                                        <p:tgtEl>
                                          <p:spTgt spid="19"/>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82"/>
                                        </p:tgtEl>
                                        <p:attrNameLst>
                                          <p:attrName>style.visibility</p:attrName>
                                        </p:attrNameLst>
                                      </p:cBhvr>
                                      <p:to>
                                        <p:strVal val="visible"/>
                                      </p:to>
                                    </p:set>
                                    <p:animEffect transition="in" filter="fade">
                                      <p:cBhvr>
                                        <p:cTn id="80" dur="500"/>
                                        <p:tgtEl>
                                          <p:spTgt spid="82"/>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80"/>
                                        </p:tgtEl>
                                        <p:attrNameLst>
                                          <p:attrName>style.visibility</p:attrName>
                                        </p:attrNameLst>
                                      </p:cBhvr>
                                      <p:to>
                                        <p:strVal val="visible"/>
                                      </p:to>
                                    </p:set>
                                    <p:animEffect transition="in" filter="fade">
                                      <p:cBhvr>
                                        <p:cTn id="83" dur="500"/>
                                        <p:tgtEl>
                                          <p:spTgt spid="80"/>
                                        </p:tgtEl>
                                      </p:cBhvr>
                                    </p:animEffect>
                                  </p:childTnLst>
                                </p:cTn>
                              </p:par>
                              <p:par>
                                <p:cTn id="84" presetID="10" presetClass="entr" presetSubtype="0" fill="hold" nodeType="withEffect">
                                  <p:stCondLst>
                                    <p:cond delay="0"/>
                                  </p:stCondLst>
                                  <p:childTnLst>
                                    <p:set>
                                      <p:cBhvr>
                                        <p:cTn id="85" dur="1" fill="hold">
                                          <p:stCondLst>
                                            <p:cond delay="0"/>
                                          </p:stCondLst>
                                        </p:cTn>
                                        <p:tgtEl>
                                          <p:spTgt spid="7"/>
                                        </p:tgtEl>
                                        <p:attrNameLst>
                                          <p:attrName>style.visibility</p:attrName>
                                        </p:attrNameLst>
                                      </p:cBhvr>
                                      <p:to>
                                        <p:strVal val="visible"/>
                                      </p:to>
                                    </p:set>
                                    <p:animEffect transition="in" filter="fade">
                                      <p:cBhvr>
                                        <p:cTn id="86" dur="500"/>
                                        <p:tgtEl>
                                          <p:spTgt spid="7"/>
                                        </p:tgtEl>
                                      </p:cBhvr>
                                    </p:animEffect>
                                  </p:childTnLst>
                                </p:cTn>
                              </p:par>
                              <p:par>
                                <p:cTn id="87" presetID="10" presetClass="entr" presetSubtype="0" fill="hold" nodeType="withEffect">
                                  <p:stCondLst>
                                    <p:cond delay="0"/>
                                  </p:stCondLst>
                                  <p:childTnLst>
                                    <p:set>
                                      <p:cBhvr>
                                        <p:cTn id="88" dur="1" fill="hold">
                                          <p:stCondLst>
                                            <p:cond delay="0"/>
                                          </p:stCondLst>
                                        </p:cTn>
                                        <p:tgtEl>
                                          <p:spTgt spid="10"/>
                                        </p:tgtEl>
                                        <p:attrNameLst>
                                          <p:attrName>style.visibility</p:attrName>
                                        </p:attrNameLst>
                                      </p:cBhvr>
                                      <p:to>
                                        <p:strVal val="visible"/>
                                      </p:to>
                                    </p:set>
                                    <p:animEffect transition="in" filter="fade">
                                      <p:cBhvr>
                                        <p:cTn id="89" dur="500"/>
                                        <p:tgtEl>
                                          <p:spTgt spid="10"/>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84"/>
                                        </p:tgtEl>
                                        <p:attrNameLst>
                                          <p:attrName>style.visibility</p:attrName>
                                        </p:attrNameLst>
                                      </p:cBhvr>
                                      <p:to>
                                        <p:strVal val="visible"/>
                                      </p:to>
                                    </p:set>
                                    <p:animEffect transition="in" filter="fade">
                                      <p:cBhvr>
                                        <p:cTn id="92"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82" grpId="0"/>
      <p:bldP spid="84" grpId="0"/>
      <p:bldP spid="83" grpId="0" animBg="1"/>
      <p:bldP spid="85" grpId="0" animBg="1"/>
      <p:bldP spid="89" grpId="0" animBg="1"/>
      <p:bldP spid="91" grpId="0" animBg="1"/>
      <p:bldP spid="29" grpId="0"/>
      <p:bldP spid="30" grpId="0"/>
      <p:bldP spid="31" grpId="0"/>
      <p:bldP spid="3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直接连接符 58">
            <a:extLst>
              <a:ext uri="{FF2B5EF4-FFF2-40B4-BE49-F238E27FC236}">
                <a16:creationId xmlns:a16="http://schemas.microsoft.com/office/drawing/2014/main" id="{F2272E89-405D-4EE1-8257-7DDE65BD9AD7}"/>
              </a:ext>
            </a:extLst>
          </p:cNvPr>
          <p:cNvCxnSpPr>
            <a:cxnSpLocks/>
          </p:cNvCxnSpPr>
          <p:nvPr/>
        </p:nvCxnSpPr>
        <p:spPr>
          <a:xfrm>
            <a:off x="833899" y="749413"/>
            <a:ext cx="5691630"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cxnSp>
        <p:nvCxnSpPr>
          <p:cNvPr id="44" name="直接连接符 43">
            <a:extLst>
              <a:ext uri="{FF2B5EF4-FFF2-40B4-BE49-F238E27FC236}">
                <a16:creationId xmlns:a16="http://schemas.microsoft.com/office/drawing/2014/main" id="{25693AC5-1CA8-4E71-A2AE-20EBF8E2B883}"/>
              </a:ext>
            </a:extLst>
          </p:cNvPr>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45" name="TextBox 25">
            <a:extLst>
              <a:ext uri="{FF2B5EF4-FFF2-40B4-BE49-F238E27FC236}">
                <a16:creationId xmlns:a16="http://schemas.microsoft.com/office/drawing/2014/main" id="{7E5BF6D8-5A41-4753-B76B-45BE8BCE4DE7}"/>
              </a:ext>
            </a:extLst>
          </p:cNvPr>
          <p:cNvSpPr txBox="1"/>
          <p:nvPr/>
        </p:nvSpPr>
        <p:spPr>
          <a:xfrm>
            <a:off x="833899" y="59438"/>
            <a:ext cx="1675459"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优化与改进</a:t>
            </a:r>
          </a:p>
        </p:txBody>
      </p:sp>
      <p:sp>
        <p:nvSpPr>
          <p:cNvPr id="46" name="TextBox 26">
            <a:extLst>
              <a:ext uri="{FF2B5EF4-FFF2-40B4-BE49-F238E27FC236}">
                <a16:creationId xmlns:a16="http://schemas.microsoft.com/office/drawing/2014/main" id="{8657F9F7-CA40-43B9-BA10-EFD7EEA7F1FE}"/>
              </a:ext>
            </a:extLst>
          </p:cNvPr>
          <p:cNvSpPr txBox="1"/>
          <p:nvPr/>
        </p:nvSpPr>
        <p:spPr>
          <a:xfrm>
            <a:off x="2509358" y="172338"/>
            <a:ext cx="1544012"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OPTIMIZATION</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47" name="直接连接符 46">
            <a:extLst>
              <a:ext uri="{FF2B5EF4-FFF2-40B4-BE49-F238E27FC236}">
                <a16:creationId xmlns:a16="http://schemas.microsoft.com/office/drawing/2014/main" id="{9DE741C4-1183-4A86-BE6F-CA78D64AB497}"/>
              </a:ext>
            </a:extLst>
          </p:cNvPr>
          <p:cNvCxnSpPr/>
          <p:nvPr/>
        </p:nvCxnSpPr>
        <p:spPr>
          <a:xfrm>
            <a:off x="2485152" y="20591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448CDBFE-C225-443B-81C3-DD030A41A53D}"/>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52" name="椭圆 51">
              <a:extLst>
                <a:ext uri="{FF2B5EF4-FFF2-40B4-BE49-F238E27FC236}">
                  <a16:creationId xmlns:a16="http://schemas.microsoft.com/office/drawing/2014/main" id="{0F204ACE-C46F-43C2-9723-A86BADC96528}"/>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3" name="TextBox 55">
              <a:extLst>
                <a:ext uri="{FF2B5EF4-FFF2-40B4-BE49-F238E27FC236}">
                  <a16:creationId xmlns:a16="http://schemas.microsoft.com/office/drawing/2014/main" id="{CC33A0E1-AB74-41BD-AEE1-FFDCC2BF66AF}"/>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4</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pic>
        <p:nvPicPr>
          <p:cNvPr id="54" name="图片 53">
            <a:extLst>
              <a:ext uri="{FF2B5EF4-FFF2-40B4-BE49-F238E27FC236}">
                <a16:creationId xmlns:a16="http://schemas.microsoft.com/office/drawing/2014/main" id="{67A90936-2571-4FC9-A8AD-8C9E4F5BE7C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924" t="10141" r="8730" b="6647"/>
          <a:stretch/>
        </p:blipFill>
        <p:spPr>
          <a:xfrm>
            <a:off x="267137" y="1245982"/>
            <a:ext cx="6420112" cy="3199832"/>
          </a:xfrm>
          <a:prstGeom prst="rect">
            <a:avLst/>
          </a:prstGeom>
        </p:spPr>
      </p:pic>
      <p:grpSp>
        <p:nvGrpSpPr>
          <p:cNvPr id="55" name="组合 54">
            <a:extLst>
              <a:ext uri="{FF2B5EF4-FFF2-40B4-BE49-F238E27FC236}">
                <a16:creationId xmlns:a16="http://schemas.microsoft.com/office/drawing/2014/main" id="{E944B1D4-A18E-4487-8EE8-897FAE57282D}"/>
              </a:ext>
            </a:extLst>
          </p:cNvPr>
          <p:cNvGrpSpPr/>
          <p:nvPr/>
        </p:nvGrpSpPr>
        <p:grpSpPr>
          <a:xfrm>
            <a:off x="540172" y="448285"/>
            <a:ext cx="396863" cy="523220"/>
            <a:chOff x="2672081" y="1586669"/>
            <a:chExt cx="1312276" cy="1867579"/>
          </a:xfrm>
          <a:effectLst>
            <a:outerShdw blurRad="254000" dist="254000" dir="8100000" algn="tr" rotWithShape="0">
              <a:prstClr val="black">
                <a:alpha val="50000"/>
              </a:prstClr>
            </a:outerShdw>
          </a:effectLst>
        </p:grpSpPr>
        <p:sp>
          <p:nvSpPr>
            <p:cNvPr id="56" name="椭圆 55">
              <a:extLst>
                <a:ext uri="{FF2B5EF4-FFF2-40B4-BE49-F238E27FC236}">
                  <a16:creationId xmlns:a16="http://schemas.microsoft.com/office/drawing/2014/main" id="{7D616F66-7412-4B0A-B83B-80556A940B0B}"/>
                </a:ext>
              </a:extLst>
            </p:cNvPr>
            <p:cNvSpPr/>
            <p:nvPr/>
          </p:nvSpPr>
          <p:spPr>
            <a:xfrm>
              <a:off x="2683251" y="1980687"/>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8" name="TextBox 55">
              <a:extLst>
                <a:ext uri="{FF2B5EF4-FFF2-40B4-BE49-F238E27FC236}">
                  <a16:creationId xmlns:a16="http://schemas.microsoft.com/office/drawing/2014/main" id="{E96C40C7-AB09-4019-A991-5E3DE7CCDBC6}"/>
                </a:ext>
              </a:extLst>
            </p:cNvPr>
            <p:cNvSpPr txBox="1"/>
            <p:nvPr/>
          </p:nvSpPr>
          <p:spPr>
            <a:xfrm>
              <a:off x="2672081" y="1586669"/>
              <a:ext cx="698167" cy="1867579"/>
            </a:xfrm>
            <a:prstGeom prst="rect">
              <a:avLst/>
            </a:prstGeom>
            <a:noFill/>
          </p:spPr>
          <p:txBody>
            <a:bodyPr wrap="square" rtlCol="0">
              <a:spAutoFit/>
            </a:bodyPr>
            <a:lstStyle/>
            <a:p>
              <a:r>
                <a:rPr lang="en-US" altLang="zh-CN" sz="2800" dirty="0">
                  <a:latin typeface="华文琥珀" panose="02010800040101010101" pitchFamily="2" charset="-122"/>
                  <a:ea typeface="华文琥珀" panose="02010800040101010101" pitchFamily="2" charset="-122"/>
                </a:rPr>
                <a:t>a</a:t>
              </a:r>
            </a:p>
          </p:txBody>
        </p:sp>
      </p:grpSp>
      <p:sp>
        <p:nvSpPr>
          <p:cNvPr id="24" name="右大括号 23">
            <a:extLst>
              <a:ext uri="{FF2B5EF4-FFF2-40B4-BE49-F238E27FC236}">
                <a16:creationId xmlns:a16="http://schemas.microsoft.com/office/drawing/2014/main" id="{F9C957BC-7288-4018-BA54-772F820222AD}"/>
              </a:ext>
            </a:extLst>
          </p:cNvPr>
          <p:cNvSpPr/>
          <p:nvPr/>
        </p:nvSpPr>
        <p:spPr>
          <a:xfrm rot="16200000">
            <a:off x="1284588" y="2200616"/>
            <a:ext cx="233917" cy="1553540"/>
          </a:xfrm>
          <a:prstGeom prst="rightBrace">
            <a:avLst>
              <a:gd name="adj1" fmla="val 127423"/>
              <a:gd name="adj2" fmla="val 49548"/>
            </a:avLst>
          </a:prstGeom>
          <a:noFill/>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60A1FF86-87BE-4FE6-AFFC-216EA508E4F2}"/>
              </a:ext>
            </a:extLst>
          </p:cNvPr>
          <p:cNvSpPr txBox="1"/>
          <p:nvPr/>
        </p:nvSpPr>
        <p:spPr>
          <a:xfrm>
            <a:off x="635346" y="1394160"/>
            <a:ext cx="1977709" cy="369332"/>
          </a:xfrm>
          <a:prstGeom prst="rect">
            <a:avLst/>
          </a:prstGeom>
          <a:noFill/>
        </p:spPr>
        <p:txBody>
          <a:bodyPr wrap="square" rtlCol="0">
            <a:spAutoFit/>
          </a:bodyPr>
          <a:lstStyle/>
          <a:p>
            <a:pPr marL="285750" indent="-285750">
              <a:buFont typeface="Arial" panose="020B0604020202020204" pitchFamily="34" charset="0"/>
              <a:buChar char="•"/>
            </a:pPr>
            <a:r>
              <a:rPr lang="zh-CN" altLang="en-US" b="1" dirty="0"/>
              <a:t>出现频次低</a:t>
            </a:r>
          </a:p>
        </p:txBody>
      </p:sp>
      <p:sp>
        <p:nvSpPr>
          <p:cNvPr id="60" name="文本框 59">
            <a:extLst>
              <a:ext uri="{FF2B5EF4-FFF2-40B4-BE49-F238E27FC236}">
                <a16:creationId xmlns:a16="http://schemas.microsoft.com/office/drawing/2014/main" id="{6AEB78F4-3552-47FA-B035-CFABA2D0AEC1}"/>
              </a:ext>
            </a:extLst>
          </p:cNvPr>
          <p:cNvSpPr txBox="1"/>
          <p:nvPr/>
        </p:nvSpPr>
        <p:spPr>
          <a:xfrm>
            <a:off x="635346" y="1743568"/>
            <a:ext cx="1977709" cy="369332"/>
          </a:xfrm>
          <a:prstGeom prst="rect">
            <a:avLst/>
          </a:prstGeom>
          <a:noFill/>
        </p:spPr>
        <p:txBody>
          <a:bodyPr wrap="square" rtlCol="0">
            <a:spAutoFit/>
          </a:bodyPr>
          <a:lstStyle/>
          <a:p>
            <a:pPr marL="285750" indent="-285750">
              <a:buFont typeface="Arial" panose="020B0604020202020204" pitchFamily="34" charset="0"/>
              <a:buChar char="•"/>
            </a:pPr>
            <a:r>
              <a:rPr lang="zh-CN" altLang="en-US" b="1" dirty="0"/>
              <a:t>有一定规律</a:t>
            </a:r>
          </a:p>
        </p:txBody>
      </p:sp>
      <p:sp>
        <p:nvSpPr>
          <p:cNvPr id="62" name="TextBox 25">
            <a:extLst>
              <a:ext uri="{FF2B5EF4-FFF2-40B4-BE49-F238E27FC236}">
                <a16:creationId xmlns:a16="http://schemas.microsoft.com/office/drawing/2014/main" id="{54A32711-099E-43ED-B86F-58F472C1FD15}"/>
              </a:ext>
            </a:extLst>
          </p:cNvPr>
          <p:cNvSpPr txBox="1"/>
          <p:nvPr/>
        </p:nvSpPr>
        <p:spPr>
          <a:xfrm>
            <a:off x="1019662" y="530930"/>
            <a:ext cx="1973617"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减少标签种类</a:t>
            </a:r>
          </a:p>
        </p:txBody>
      </p:sp>
      <p:sp>
        <p:nvSpPr>
          <p:cNvPr id="19" name="文本框 18">
            <a:extLst>
              <a:ext uri="{FF2B5EF4-FFF2-40B4-BE49-F238E27FC236}">
                <a16:creationId xmlns:a16="http://schemas.microsoft.com/office/drawing/2014/main" id="{D858D5E0-31A1-46AE-98D7-DCB2170F1505}"/>
              </a:ext>
            </a:extLst>
          </p:cNvPr>
          <p:cNvSpPr txBox="1"/>
          <p:nvPr/>
        </p:nvSpPr>
        <p:spPr>
          <a:xfrm>
            <a:off x="3041472" y="1394160"/>
            <a:ext cx="1977709" cy="369332"/>
          </a:xfrm>
          <a:prstGeom prst="rect">
            <a:avLst/>
          </a:prstGeom>
          <a:noFill/>
        </p:spPr>
        <p:txBody>
          <a:bodyPr wrap="square" rtlCol="0">
            <a:spAutoFit/>
          </a:bodyPr>
          <a:lstStyle/>
          <a:p>
            <a:pPr marL="285750" indent="-285750">
              <a:buFont typeface="Arial" panose="020B0604020202020204" pitchFamily="34" charset="0"/>
              <a:buChar char="•"/>
            </a:pPr>
            <a:r>
              <a:rPr lang="zh-CN" altLang="en-US" b="1" dirty="0"/>
              <a:t>正则匹配</a:t>
            </a:r>
          </a:p>
        </p:txBody>
      </p:sp>
      <p:sp>
        <p:nvSpPr>
          <p:cNvPr id="20" name="文本框 19">
            <a:extLst>
              <a:ext uri="{FF2B5EF4-FFF2-40B4-BE49-F238E27FC236}">
                <a16:creationId xmlns:a16="http://schemas.microsoft.com/office/drawing/2014/main" id="{4EEECDF7-F7BA-4EBF-8D82-4BD660CE4731}"/>
              </a:ext>
            </a:extLst>
          </p:cNvPr>
          <p:cNvSpPr txBox="1"/>
          <p:nvPr/>
        </p:nvSpPr>
        <p:spPr>
          <a:xfrm>
            <a:off x="3041472" y="1743568"/>
            <a:ext cx="2451025" cy="369332"/>
          </a:xfrm>
          <a:prstGeom prst="rect">
            <a:avLst/>
          </a:prstGeom>
          <a:noFill/>
        </p:spPr>
        <p:txBody>
          <a:bodyPr wrap="square" rtlCol="0">
            <a:spAutoFit/>
          </a:bodyPr>
          <a:lstStyle/>
          <a:p>
            <a:pPr marL="285750" indent="-285750">
              <a:buFont typeface="Arial" panose="020B0604020202020204" pitchFamily="34" charset="0"/>
              <a:buChar char="•"/>
            </a:pPr>
            <a:r>
              <a:rPr lang="zh-CN" altLang="en-US" b="1" dirty="0"/>
              <a:t>‘专家’系统分类</a:t>
            </a:r>
          </a:p>
        </p:txBody>
      </p:sp>
      <p:sp>
        <p:nvSpPr>
          <p:cNvPr id="2" name="箭头: 右 1">
            <a:extLst>
              <a:ext uri="{FF2B5EF4-FFF2-40B4-BE49-F238E27FC236}">
                <a16:creationId xmlns:a16="http://schemas.microsoft.com/office/drawing/2014/main" id="{B656C30C-984C-4B28-BF7D-75701DFF9B33}"/>
              </a:ext>
            </a:extLst>
          </p:cNvPr>
          <p:cNvSpPr/>
          <p:nvPr/>
        </p:nvSpPr>
        <p:spPr>
          <a:xfrm>
            <a:off x="2425541" y="1687175"/>
            <a:ext cx="424171" cy="112785"/>
          </a:xfrm>
          <a:prstGeom prst="rightArrow">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箭头: 右 21">
            <a:extLst>
              <a:ext uri="{FF2B5EF4-FFF2-40B4-BE49-F238E27FC236}">
                <a16:creationId xmlns:a16="http://schemas.microsoft.com/office/drawing/2014/main" id="{BC8D01ED-0398-4C05-ACE0-30552E03FE4D}"/>
              </a:ext>
            </a:extLst>
          </p:cNvPr>
          <p:cNvSpPr/>
          <p:nvPr/>
        </p:nvSpPr>
        <p:spPr>
          <a:xfrm rot="16200000">
            <a:off x="1138788" y="2443044"/>
            <a:ext cx="525518" cy="131499"/>
          </a:xfrm>
          <a:prstGeom prst="rightArrow">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1DDA78C9-D51D-4EB8-80B0-6C9485031557}"/>
              </a:ext>
            </a:extLst>
          </p:cNvPr>
          <p:cNvSpPr txBox="1"/>
          <p:nvPr/>
        </p:nvSpPr>
        <p:spPr>
          <a:xfrm>
            <a:off x="507771" y="3141735"/>
            <a:ext cx="461665" cy="345607"/>
          </a:xfrm>
          <a:prstGeom prst="rect">
            <a:avLst/>
          </a:prstGeom>
          <a:noFill/>
        </p:spPr>
        <p:txBody>
          <a:bodyPr vert="eaVert" wrap="none" rtlCol="0">
            <a:spAutoFit/>
          </a:bodyPr>
          <a:lstStyle/>
          <a:p>
            <a:r>
              <a:rPr lang="en-US" altLang="zh-CN" dirty="0" err="1">
                <a:latin typeface="Consolas" panose="020B0609020204030204" pitchFamily="49" charset="0"/>
              </a:rPr>
              <a:t>vx</a:t>
            </a:r>
            <a:endParaRPr lang="zh-CN" altLang="en-US" dirty="0">
              <a:latin typeface="Consolas" panose="020B0609020204030204" pitchFamily="49" charset="0"/>
            </a:endParaRPr>
          </a:p>
        </p:txBody>
      </p:sp>
      <p:sp>
        <p:nvSpPr>
          <p:cNvPr id="25" name="文本框 24">
            <a:extLst>
              <a:ext uri="{FF2B5EF4-FFF2-40B4-BE49-F238E27FC236}">
                <a16:creationId xmlns:a16="http://schemas.microsoft.com/office/drawing/2014/main" id="{BBB641C7-6537-4C0F-96BF-90667C758F0B}"/>
              </a:ext>
            </a:extLst>
          </p:cNvPr>
          <p:cNvSpPr txBox="1"/>
          <p:nvPr/>
        </p:nvSpPr>
        <p:spPr>
          <a:xfrm>
            <a:off x="954395" y="3122056"/>
            <a:ext cx="461665" cy="345607"/>
          </a:xfrm>
          <a:prstGeom prst="rect">
            <a:avLst/>
          </a:prstGeom>
          <a:noFill/>
        </p:spPr>
        <p:txBody>
          <a:bodyPr vert="eaVert" wrap="none" rtlCol="0">
            <a:spAutoFit/>
          </a:bodyPr>
          <a:lstStyle/>
          <a:p>
            <a:r>
              <a:rPr lang="en-US" altLang="zh-CN" dirty="0">
                <a:latin typeface="Consolas" panose="020B0609020204030204" pitchFamily="49" charset="0"/>
              </a:rPr>
              <a:t>QQ</a:t>
            </a:r>
            <a:endParaRPr lang="zh-CN" altLang="en-US" dirty="0">
              <a:latin typeface="Consolas" panose="020B0609020204030204" pitchFamily="49" charset="0"/>
            </a:endParaRPr>
          </a:p>
        </p:txBody>
      </p:sp>
      <p:sp>
        <p:nvSpPr>
          <p:cNvPr id="27" name="文本框 26">
            <a:extLst>
              <a:ext uri="{FF2B5EF4-FFF2-40B4-BE49-F238E27FC236}">
                <a16:creationId xmlns:a16="http://schemas.microsoft.com/office/drawing/2014/main" id="{36167391-4CE9-4DBF-ACEB-D33A03FEC309}"/>
              </a:ext>
            </a:extLst>
          </p:cNvPr>
          <p:cNvSpPr txBox="1"/>
          <p:nvPr/>
        </p:nvSpPr>
        <p:spPr>
          <a:xfrm>
            <a:off x="1401546" y="3122056"/>
            <a:ext cx="461665" cy="725520"/>
          </a:xfrm>
          <a:prstGeom prst="rect">
            <a:avLst/>
          </a:prstGeom>
          <a:noFill/>
        </p:spPr>
        <p:txBody>
          <a:bodyPr vert="eaVert" wrap="none" rtlCol="0">
            <a:spAutoFit/>
          </a:bodyPr>
          <a:lstStyle/>
          <a:p>
            <a:r>
              <a:rPr lang="en-US" altLang="zh-CN" dirty="0">
                <a:latin typeface="Consolas" panose="020B0609020204030204" pitchFamily="49" charset="0"/>
              </a:rPr>
              <a:t>email</a:t>
            </a:r>
            <a:endParaRPr lang="zh-CN" altLang="en-US" dirty="0">
              <a:latin typeface="Consolas" panose="020B0609020204030204" pitchFamily="49" charset="0"/>
            </a:endParaRPr>
          </a:p>
        </p:txBody>
      </p:sp>
      <p:sp>
        <p:nvSpPr>
          <p:cNvPr id="28" name="文本框 27">
            <a:extLst>
              <a:ext uri="{FF2B5EF4-FFF2-40B4-BE49-F238E27FC236}">
                <a16:creationId xmlns:a16="http://schemas.microsoft.com/office/drawing/2014/main" id="{07D7895E-9055-4FB3-A761-6A8A5C70EBA6}"/>
              </a:ext>
            </a:extLst>
          </p:cNvPr>
          <p:cNvSpPr txBox="1"/>
          <p:nvPr/>
        </p:nvSpPr>
        <p:spPr>
          <a:xfrm>
            <a:off x="1862684" y="3116352"/>
            <a:ext cx="461665" cy="852156"/>
          </a:xfrm>
          <a:prstGeom prst="rect">
            <a:avLst/>
          </a:prstGeom>
          <a:noFill/>
        </p:spPr>
        <p:txBody>
          <a:bodyPr vert="eaVert" wrap="none" rtlCol="0">
            <a:spAutoFit/>
          </a:bodyPr>
          <a:lstStyle/>
          <a:p>
            <a:r>
              <a:rPr lang="en-US" altLang="zh-CN" dirty="0">
                <a:latin typeface="Consolas" panose="020B0609020204030204" pitchFamily="49" charset="0"/>
              </a:rPr>
              <a:t>mobile</a:t>
            </a:r>
            <a:endParaRPr lang="zh-CN" altLang="en-US" dirty="0">
              <a:latin typeface="Consolas" panose="020B0609020204030204" pitchFamily="49" charset="0"/>
            </a:endParaRPr>
          </a:p>
        </p:txBody>
      </p:sp>
    </p:spTree>
    <p:custDataLst>
      <p:tags r:id="rId1"/>
    </p:custDataLst>
    <p:extLst>
      <p:ext uri="{BB962C8B-B14F-4D97-AF65-F5344CB8AC3E}">
        <p14:creationId xmlns:p14="http://schemas.microsoft.com/office/powerpoint/2010/main" val="2403003061"/>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wipe(down)">
                                      <p:cBhvr>
                                        <p:cTn id="10" dur="500"/>
                                        <p:tgtEl>
                                          <p:spTgt spid="2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down)">
                                      <p:cBhvr>
                                        <p:cTn id="13" dur="500"/>
                                        <p:tgtEl>
                                          <p:spTgt spid="2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wipe(down)">
                                      <p:cBhvr>
                                        <p:cTn id="16" dur="500"/>
                                        <p:tgtEl>
                                          <p:spTgt spid="28"/>
                                        </p:tgtEl>
                                      </p:cBhvr>
                                    </p:animEffect>
                                  </p:childTnLst>
                                </p:cTn>
                              </p:par>
                            </p:childTnLst>
                          </p:cTn>
                        </p:par>
                        <p:par>
                          <p:cTn id="17" fill="hold">
                            <p:stCondLst>
                              <p:cond delay="500"/>
                            </p:stCondLst>
                            <p:childTnLst>
                              <p:par>
                                <p:cTn id="18" presetID="22" presetClass="entr" presetSubtype="4" fill="hold" grpId="0" nodeType="after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wipe(down)">
                                      <p:cBhvr>
                                        <p:cTn id="20" dur="500"/>
                                        <p:tgtEl>
                                          <p:spTgt spid="24"/>
                                        </p:tgtEl>
                                      </p:cBhvr>
                                    </p:animEffect>
                                  </p:childTnLst>
                                </p:cTn>
                              </p:par>
                            </p:childTnLst>
                          </p:cTn>
                        </p:par>
                        <p:par>
                          <p:cTn id="21" fill="hold">
                            <p:stCondLst>
                              <p:cond delay="1000"/>
                            </p:stCondLst>
                            <p:childTnLst>
                              <p:par>
                                <p:cTn id="22" presetID="22" presetClass="entr" presetSubtype="4"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down)">
                                      <p:cBhvr>
                                        <p:cTn id="24" dur="500"/>
                                        <p:tgtEl>
                                          <p:spTgt spid="22"/>
                                        </p:tgtEl>
                                      </p:cBhvr>
                                    </p:animEffect>
                                  </p:childTnLst>
                                </p:cTn>
                              </p:par>
                            </p:childTnLst>
                          </p:cTn>
                        </p:par>
                        <p:par>
                          <p:cTn id="25" fill="hold">
                            <p:stCondLst>
                              <p:cond delay="1500"/>
                            </p:stCondLst>
                            <p:childTnLst>
                              <p:par>
                                <p:cTn id="26" presetID="1" presetClass="entr" presetSubtype="0" fill="hold" grpId="0" nodeType="afterEffect">
                                  <p:stCondLst>
                                    <p:cond delay="0"/>
                                  </p:stCondLst>
                                  <p:childTnLst>
                                    <p:set>
                                      <p:cBhvr>
                                        <p:cTn id="27" dur="1" fill="hold">
                                          <p:stCondLst>
                                            <p:cond delay="0"/>
                                          </p:stCondLst>
                                        </p:cTn>
                                        <p:tgtEl>
                                          <p:spTgt spid="26"/>
                                        </p:tgtEl>
                                        <p:attrNameLst>
                                          <p:attrName>style.visibility</p:attrName>
                                        </p:attrNameLst>
                                      </p:cBhvr>
                                      <p:to>
                                        <p:strVal val="visible"/>
                                      </p:to>
                                    </p:set>
                                  </p:childTnLst>
                                </p:cTn>
                              </p:par>
                            </p:childTnLst>
                          </p:cTn>
                        </p:par>
                        <p:par>
                          <p:cTn id="28" fill="hold">
                            <p:stCondLst>
                              <p:cond delay="1500"/>
                            </p:stCondLst>
                            <p:childTnLst>
                              <p:par>
                                <p:cTn id="29" presetID="1" presetClass="entr" presetSubtype="0" fill="hold" grpId="0" nodeType="afterEffect">
                                  <p:stCondLst>
                                    <p:cond delay="500"/>
                                  </p:stCondLst>
                                  <p:childTnLst>
                                    <p:set>
                                      <p:cBhvr>
                                        <p:cTn id="30" dur="1" fill="hold">
                                          <p:stCondLst>
                                            <p:cond delay="0"/>
                                          </p:stCondLst>
                                        </p:cTn>
                                        <p:tgtEl>
                                          <p:spTgt spid="60"/>
                                        </p:tgtEl>
                                        <p:attrNameLst>
                                          <p:attrName>style.visibility</p:attrName>
                                        </p:attrNameLst>
                                      </p:cBhvr>
                                      <p:to>
                                        <p:strVal val="visible"/>
                                      </p:to>
                                    </p:set>
                                  </p:childTnLst>
                                </p:cTn>
                              </p:par>
                            </p:childTnLst>
                          </p:cTn>
                        </p:par>
                        <p:par>
                          <p:cTn id="31" fill="hold">
                            <p:stCondLst>
                              <p:cond delay="2000"/>
                            </p:stCondLst>
                            <p:childTnLst>
                              <p:par>
                                <p:cTn id="32" presetID="22" presetClass="entr" presetSubtype="8" fill="hold" grpId="0" nodeType="afterEffect">
                                  <p:stCondLst>
                                    <p:cond delay="500"/>
                                  </p:stCondLst>
                                  <p:childTnLst>
                                    <p:set>
                                      <p:cBhvr>
                                        <p:cTn id="33" dur="1" fill="hold">
                                          <p:stCondLst>
                                            <p:cond delay="0"/>
                                          </p:stCondLst>
                                        </p:cTn>
                                        <p:tgtEl>
                                          <p:spTgt spid="2"/>
                                        </p:tgtEl>
                                        <p:attrNameLst>
                                          <p:attrName>style.visibility</p:attrName>
                                        </p:attrNameLst>
                                      </p:cBhvr>
                                      <p:to>
                                        <p:strVal val="visible"/>
                                      </p:to>
                                    </p:set>
                                    <p:animEffect transition="in" filter="wipe(left)">
                                      <p:cBhvr>
                                        <p:cTn id="34" dur="500"/>
                                        <p:tgtEl>
                                          <p:spTgt spid="2"/>
                                        </p:tgtEl>
                                      </p:cBhvr>
                                    </p:animEffect>
                                  </p:childTnLst>
                                </p:cTn>
                              </p:par>
                            </p:childTnLst>
                          </p:cTn>
                        </p:par>
                        <p:par>
                          <p:cTn id="35" fill="hold">
                            <p:stCondLst>
                              <p:cond delay="3000"/>
                            </p:stCondLst>
                            <p:childTnLst>
                              <p:par>
                                <p:cTn id="36" presetID="1" presetClass="entr" presetSubtype="0" fill="hold" grpId="0" nodeType="afterEffect">
                                  <p:stCondLst>
                                    <p:cond delay="0"/>
                                  </p:stCondLst>
                                  <p:childTnLst>
                                    <p:set>
                                      <p:cBhvr>
                                        <p:cTn id="37" dur="1" fill="hold">
                                          <p:stCondLst>
                                            <p:cond delay="0"/>
                                          </p:stCondLst>
                                        </p:cTn>
                                        <p:tgtEl>
                                          <p:spTgt spid="19"/>
                                        </p:tgtEl>
                                        <p:attrNameLst>
                                          <p:attrName>style.visibility</p:attrName>
                                        </p:attrNameLst>
                                      </p:cBhvr>
                                      <p:to>
                                        <p:strVal val="visible"/>
                                      </p:to>
                                    </p:set>
                                  </p:childTnLst>
                                </p:cTn>
                              </p:par>
                            </p:childTnLst>
                          </p:cTn>
                        </p:par>
                        <p:par>
                          <p:cTn id="38" fill="hold">
                            <p:stCondLst>
                              <p:cond delay="3000"/>
                            </p:stCondLst>
                            <p:childTnLst>
                              <p:par>
                                <p:cTn id="39" presetID="1" presetClass="entr" presetSubtype="0" fill="hold" grpId="0" nodeType="afterEffect">
                                  <p:stCondLst>
                                    <p:cond delay="50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6" grpId="0"/>
      <p:bldP spid="60" grpId="0"/>
      <p:bldP spid="19" grpId="0"/>
      <p:bldP spid="20" grpId="0"/>
      <p:bldP spid="2" grpId="0" animBg="1"/>
      <p:bldP spid="22" grpId="0" animBg="1"/>
      <p:bldP spid="3" grpId="0"/>
      <p:bldP spid="25" grpId="0"/>
      <p:bldP spid="27" grpId="0"/>
      <p:bldP spid="2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8B782B26-9A02-4EBF-9C7C-40EF5339F6BA}"/>
              </a:ext>
            </a:extLst>
          </p:cNvPr>
          <p:cNvPicPr>
            <a:picLocks noChangeAspect="1"/>
          </p:cNvPicPr>
          <p:nvPr/>
        </p:nvPicPr>
        <p:blipFill>
          <a:blip r:embed="rId4"/>
          <a:stretch>
            <a:fillRect/>
          </a:stretch>
        </p:blipFill>
        <p:spPr>
          <a:xfrm>
            <a:off x="-14178" y="1399582"/>
            <a:ext cx="6858000" cy="4823276"/>
          </a:xfrm>
          <a:prstGeom prst="rect">
            <a:avLst/>
          </a:prstGeom>
        </p:spPr>
      </p:pic>
      <p:cxnSp>
        <p:nvCxnSpPr>
          <p:cNvPr id="59" name="直接连接符 58">
            <a:extLst>
              <a:ext uri="{FF2B5EF4-FFF2-40B4-BE49-F238E27FC236}">
                <a16:creationId xmlns:a16="http://schemas.microsoft.com/office/drawing/2014/main" id="{F2272E89-405D-4EE1-8257-7DDE65BD9AD7}"/>
              </a:ext>
            </a:extLst>
          </p:cNvPr>
          <p:cNvCxnSpPr>
            <a:cxnSpLocks/>
          </p:cNvCxnSpPr>
          <p:nvPr/>
        </p:nvCxnSpPr>
        <p:spPr>
          <a:xfrm>
            <a:off x="833899" y="749413"/>
            <a:ext cx="5691630"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cxnSp>
        <p:nvCxnSpPr>
          <p:cNvPr id="44" name="直接连接符 43">
            <a:extLst>
              <a:ext uri="{FF2B5EF4-FFF2-40B4-BE49-F238E27FC236}">
                <a16:creationId xmlns:a16="http://schemas.microsoft.com/office/drawing/2014/main" id="{25693AC5-1CA8-4E71-A2AE-20EBF8E2B883}"/>
              </a:ext>
            </a:extLst>
          </p:cNvPr>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45" name="TextBox 25">
            <a:extLst>
              <a:ext uri="{FF2B5EF4-FFF2-40B4-BE49-F238E27FC236}">
                <a16:creationId xmlns:a16="http://schemas.microsoft.com/office/drawing/2014/main" id="{7E5BF6D8-5A41-4753-B76B-45BE8BCE4DE7}"/>
              </a:ext>
            </a:extLst>
          </p:cNvPr>
          <p:cNvSpPr txBox="1"/>
          <p:nvPr/>
        </p:nvSpPr>
        <p:spPr>
          <a:xfrm>
            <a:off x="833899" y="59438"/>
            <a:ext cx="1675459"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优化与改进</a:t>
            </a:r>
          </a:p>
        </p:txBody>
      </p:sp>
      <p:sp>
        <p:nvSpPr>
          <p:cNvPr id="46" name="TextBox 26">
            <a:extLst>
              <a:ext uri="{FF2B5EF4-FFF2-40B4-BE49-F238E27FC236}">
                <a16:creationId xmlns:a16="http://schemas.microsoft.com/office/drawing/2014/main" id="{8657F9F7-CA40-43B9-BA10-EFD7EEA7F1FE}"/>
              </a:ext>
            </a:extLst>
          </p:cNvPr>
          <p:cNvSpPr txBox="1"/>
          <p:nvPr/>
        </p:nvSpPr>
        <p:spPr>
          <a:xfrm>
            <a:off x="2509358" y="172338"/>
            <a:ext cx="1544012"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OPTIMIZATION</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47" name="直接连接符 46">
            <a:extLst>
              <a:ext uri="{FF2B5EF4-FFF2-40B4-BE49-F238E27FC236}">
                <a16:creationId xmlns:a16="http://schemas.microsoft.com/office/drawing/2014/main" id="{9DE741C4-1183-4A86-BE6F-CA78D64AB497}"/>
              </a:ext>
            </a:extLst>
          </p:cNvPr>
          <p:cNvCxnSpPr/>
          <p:nvPr/>
        </p:nvCxnSpPr>
        <p:spPr>
          <a:xfrm>
            <a:off x="2485152" y="20591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448CDBFE-C225-443B-81C3-DD030A41A53D}"/>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52" name="椭圆 51">
              <a:extLst>
                <a:ext uri="{FF2B5EF4-FFF2-40B4-BE49-F238E27FC236}">
                  <a16:creationId xmlns:a16="http://schemas.microsoft.com/office/drawing/2014/main" id="{0F204ACE-C46F-43C2-9723-A86BADC96528}"/>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3" name="TextBox 55">
              <a:extLst>
                <a:ext uri="{FF2B5EF4-FFF2-40B4-BE49-F238E27FC236}">
                  <a16:creationId xmlns:a16="http://schemas.microsoft.com/office/drawing/2014/main" id="{CC33A0E1-AB74-41BD-AEE1-FFDCC2BF66AF}"/>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4</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grpSp>
        <p:nvGrpSpPr>
          <p:cNvPr id="55" name="组合 54">
            <a:extLst>
              <a:ext uri="{FF2B5EF4-FFF2-40B4-BE49-F238E27FC236}">
                <a16:creationId xmlns:a16="http://schemas.microsoft.com/office/drawing/2014/main" id="{E944B1D4-A18E-4487-8EE8-897FAE57282D}"/>
              </a:ext>
            </a:extLst>
          </p:cNvPr>
          <p:cNvGrpSpPr/>
          <p:nvPr/>
        </p:nvGrpSpPr>
        <p:grpSpPr>
          <a:xfrm>
            <a:off x="536016" y="447270"/>
            <a:ext cx="401018" cy="523220"/>
            <a:chOff x="2658342" y="1583046"/>
            <a:chExt cx="1326016" cy="1867579"/>
          </a:xfrm>
          <a:effectLst>
            <a:outerShdw blurRad="254000" dist="254000" dir="8100000" algn="tr" rotWithShape="0">
              <a:prstClr val="black">
                <a:alpha val="50000"/>
              </a:prstClr>
            </a:outerShdw>
          </a:effectLst>
        </p:grpSpPr>
        <p:sp>
          <p:nvSpPr>
            <p:cNvPr id="56" name="椭圆 55">
              <a:extLst>
                <a:ext uri="{FF2B5EF4-FFF2-40B4-BE49-F238E27FC236}">
                  <a16:creationId xmlns:a16="http://schemas.microsoft.com/office/drawing/2014/main" id="{7D616F66-7412-4B0A-B83B-80556A940B0B}"/>
                </a:ext>
              </a:extLst>
            </p:cNvPr>
            <p:cNvSpPr/>
            <p:nvPr/>
          </p:nvSpPr>
          <p:spPr>
            <a:xfrm>
              <a:off x="2683252" y="1980687"/>
              <a:ext cx="1301106" cy="130110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8" name="TextBox 55">
              <a:extLst>
                <a:ext uri="{FF2B5EF4-FFF2-40B4-BE49-F238E27FC236}">
                  <a16:creationId xmlns:a16="http://schemas.microsoft.com/office/drawing/2014/main" id="{E96C40C7-AB09-4019-A991-5E3DE7CCDBC6}"/>
                </a:ext>
              </a:extLst>
            </p:cNvPr>
            <p:cNvSpPr txBox="1"/>
            <p:nvPr/>
          </p:nvSpPr>
          <p:spPr>
            <a:xfrm>
              <a:off x="2658342" y="1583046"/>
              <a:ext cx="698167" cy="1867579"/>
            </a:xfrm>
            <a:prstGeom prst="rect">
              <a:avLst/>
            </a:prstGeom>
            <a:noFill/>
          </p:spPr>
          <p:txBody>
            <a:bodyPr wrap="square" rtlCol="0">
              <a:spAutoFit/>
            </a:bodyPr>
            <a:lstStyle/>
            <a:p>
              <a:r>
                <a:rPr lang="en-US" altLang="zh-CN" sz="2800" dirty="0">
                  <a:latin typeface="华文琥珀" panose="02010800040101010101" pitchFamily="2" charset="-122"/>
                  <a:ea typeface="华文琥珀" panose="02010800040101010101" pitchFamily="2" charset="-122"/>
                </a:rPr>
                <a:t>b</a:t>
              </a:r>
            </a:p>
          </p:txBody>
        </p:sp>
      </p:grpSp>
      <p:sp>
        <p:nvSpPr>
          <p:cNvPr id="62" name="TextBox 25">
            <a:extLst>
              <a:ext uri="{FF2B5EF4-FFF2-40B4-BE49-F238E27FC236}">
                <a16:creationId xmlns:a16="http://schemas.microsoft.com/office/drawing/2014/main" id="{54A32711-099E-43ED-B86F-58F472C1FD15}"/>
              </a:ext>
            </a:extLst>
          </p:cNvPr>
          <p:cNvSpPr txBox="1"/>
          <p:nvPr/>
        </p:nvSpPr>
        <p:spPr>
          <a:xfrm>
            <a:off x="1019662" y="530930"/>
            <a:ext cx="1675459"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扩展数据集</a:t>
            </a:r>
          </a:p>
        </p:txBody>
      </p:sp>
      <p:pic>
        <p:nvPicPr>
          <p:cNvPr id="5" name="图片 4">
            <a:extLst>
              <a:ext uri="{FF2B5EF4-FFF2-40B4-BE49-F238E27FC236}">
                <a16:creationId xmlns:a16="http://schemas.microsoft.com/office/drawing/2014/main" id="{DAA0D358-C188-4AAB-A5A3-4072C7A2AFAA}"/>
              </a:ext>
            </a:extLst>
          </p:cNvPr>
          <p:cNvPicPr>
            <a:picLocks noChangeAspect="1"/>
          </p:cNvPicPr>
          <p:nvPr/>
        </p:nvPicPr>
        <p:blipFill>
          <a:blip r:embed="rId5"/>
          <a:stretch>
            <a:fillRect/>
          </a:stretch>
        </p:blipFill>
        <p:spPr>
          <a:xfrm>
            <a:off x="0" y="1366371"/>
            <a:ext cx="6858000" cy="148844"/>
          </a:xfrm>
          <a:prstGeom prst="rect">
            <a:avLst/>
          </a:prstGeom>
        </p:spPr>
      </p:pic>
      <p:sp>
        <p:nvSpPr>
          <p:cNvPr id="7" name="文本框 6">
            <a:extLst>
              <a:ext uri="{FF2B5EF4-FFF2-40B4-BE49-F238E27FC236}">
                <a16:creationId xmlns:a16="http://schemas.microsoft.com/office/drawing/2014/main" id="{3D18EAAD-6D7D-42CF-BE4D-16EA32430CD7}"/>
              </a:ext>
            </a:extLst>
          </p:cNvPr>
          <p:cNvSpPr txBox="1"/>
          <p:nvPr/>
        </p:nvSpPr>
        <p:spPr>
          <a:xfrm>
            <a:off x="937034" y="947766"/>
            <a:ext cx="4926926" cy="369332"/>
          </a:xfrm>
          <a:prstGeom prst="rect">
            <a:avLst/>
          </a:prstGeom>
          <a:noFill/>
        </p:spPr>
        <p:txBody>
          <a:bodyPr wrap="none" rtlCol="0">
            <a:spAutoFit/>
          </a:bodyPr>
          <a:lstStyle/>
          <a:p>
            <a:r>
              <a:rPr lang="en-US" altLang="zh-CN" dirty="0"/>
              <a:t>https://www.cluebenchmarks.com/introduce.html</a:t>
            </a:r>
            <a:endParaRPr lang="zh-CN" altLang="en-US" dirty="0"/>
          </a:p>
        </p:txBody>
      </p:sp>
      <p:sp>
        <p:nvSpPr>
          <p:cNvPr id="8" name="矩形: 圆角 7">
            <a:extLst>
              <a:ext uri="{FF2B5EF4-FFF2-40B4-BE49-F238E27FC236}">
                <a16:creationId xmlns:a16="http://schemas.microsoft.com/office/drawing/2014/main" id="{38FDD9CC-6D1A-4362-8F44-5071B47D3EB8}"/>
              </a:ext>
            </a:extLst>
          </p:cNvPr>
          <p:cNvSpPr/>
          <p:nvPr/>
        </p:nvSpPr>
        <p:spPr>
          <a:xfrm>
            <a:off x="2544723" y="4189229"/>
            <a:ext cx="942753" cy="190682"/>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矩形: 圆角 26">
            <a:extLst>
              <a:ext uri="{FF2B5EF4-FFF2-40B4-BE49-F238E27FC236}">
                <a16:creationId xmlns:a16="http://schemas.microsoft.com/office/drawing/2014/main" id="{458F9D24-0AD1-445A-BF7C-F1FCE578B50C}"/>
              </a:ext>
            </a:extLst>
          </p:cNvPr>
          <p:cNvSpPr/>
          <p:nvPr/>
        </p:nvSpPr>
        <p:spPr>
          <a:xfrm>
            <a:off x="3597348" y="4189229"/>
            <a:ext cx="756178" cy="190682"/>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矩形: 圆角 27">
            <a:extLst>
              <a:ext uri="{FF2B5EF4-FFF2-40B4-BE49-F238E27FC236}">
                <a16:creationId xmlns:a16="http://schemas.microsoft.com/office/drawing/2014/main" id="{D89828E9-5A63-43EF-9D28-405AA8870074}"/>
              </a:ext>
            </a:extLst>
          </p:cNvPr>
          <p:cNvSpPr/>
          <p:nvPr/>
        </p:nvSpPr>
        <p:spPr>
          <a:xfrm>
            <a:off x="4515290" y="4189229"/>
            <a:ext cx="971106" cy="190682"/>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矩形: 圆角 28">
            <a:extLst>
              <a:ext uri="{FF2B5EF4-FFF2-40B4-BE49-F238E27FC236}">
                <a16:creationId xmlns:a16="http://schemas.microsoft.com/office/drawing/2014/main" id="{E43D65F7-0994-4D69-B4E0-019106752DAC}"/>
              </a:ext>
            </a:extLst>
          </p:cNvPr>
          <p:cNvSpPr/>
          <p:nvPr/>
        </p:nvSpPr>
        <p:spPr>
          <a:xfrm>
            <a:off x="842285" y="4407712"/>
            <a:ext cx="497414" cy="190682"/>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矩形: 圆角 29">
            <a:extLst>
              <a:ext uri="{FF2B5EF4-FFF2-40B4-BE49-F238E27FC236}">
                <a16:creationId xmlns:a16="http://schemas.microsoft.com/office/drawing/2014/main" id="{13D7DFCF-7F12-4F9B-8E22-900D3FDD98CE}"/>
              </a:ext>
            </a:extLst>
          </p:cNvPr>
          <p:cNvSpPr/>
          <p:nvPr/>
        </p:nvSpPr>
        <p:spPr>
          <a:xfrm>
            <a:off x="1485249" y="4407712"/>
            <a:ext cx="1059474" cy="190682"/>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矩形: 圆角 30">
            <a:extLst>
              <a:ext uri="{FF2B5EF4-FFF2-40B4-BE49-F238E27FC236}">
                <a16:creationId xmlns:a16="http://schemas.microsoft.com/office/drawing/2014/main" id="{C777DD93-C332-45FD-8B22-7F199FB03411}"/>
              </a:ext>
            </a:extLst>
          </p:cNvPr>
          <p:cNvSpPr/>
          <p:nvPr/>
        </p:nvSpPr>
        <p:spPr>
          <a:xfrm>
            <a:off x="2690273" y="4412789"/>
            <a:ext cx="852138" cy="18560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矩形: 圆角 31">
            <a:extLst>
              <a:ext uri="{FF2B5EF4-FFF2-40B4-BE49-F238E27FC236}">
                <a16:creationId xmlns:a16="http://schemas.microsoft.com/office/drawing/2014/main" id="{2EF57B48-3B6D-426F-9B92-E777D5AC8276}"/>
              </a:ext>
            </a:extLst>
          </p:cNvPr>
          <p:cNvSpPr/>
          <p:nvPr/>
        </p:nvSpPr>
        <p:spPr>
          <a:xfrm>
            <a:off x="3597348" y="4405098"/>
            <a:ext cx="852138" cy="18560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矩形: 圆角 32">
            <a:extLst>
              <a:ext uri="{FF2B5EF4-FFF2-40B4-BE49-F238E27FC236}">
                <a16:creationId xmlns:a16="http://schemas.microsoft.com/office/drawing/2014/main" id="{0A2FB8A9-ED69-4572-8D84-D01F4D3548A2}"/>
              </a:ext>
            </a:extLst>
          </p:cNvPr>
          <p:cNvSpPr/>
          <p:nvPr/>
        </p:nvSpPr>
        <p:spPr>
          <a:xfrm>
            <a:off x="4582630" y="4405098"/>
            <a:ext cx="1446030" cy="18560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矩形: 圆角 33">
            <a:extLst>
              <a:ext uri="{FF2B5EF4-FFF2-40B4-BE49-F238E27FC236}">
                <a16:creationId xmlns:a16="http://schemas.microsoft.com/office/drawing/2014/main" id="{6506EF5D-B283-473F-9118-04DC4F1B357F}"/>
              </a:ext>
            </a:extLst>
          </p:cNvPr>
          <p:cNvSpPr/>
          <p:nvPr/>
        </p:nvSpPr>
        <p:spPr>
          <a:xfrm>
            <a:off x="947310" y="4620275"/>
            <a:ext cx="661748" cy="190682"/>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矩形: 圆角 34">
            <a:extLst>
              <a:ext uri="{FF2B5EF4-FFF2-40B4-BE49-F238E27FC236}">
                <a16:creationId xmlns:a16="http://schemas.microsoft.com/office/drawing/2014/main" id="{C754A6FC-B90A-46BC-AEF1-92373A178A08}"/>
              </a:ext>
            </a:extLst>
          </p:cNvPr>
          <p:cNvSpPr/>
          <p:nvPr/>
        </p:nvSpPr>
        <p:spPr>
          <a:xfrm>
            <a:off x="1719167" y="4618264"/>
            <a:ext cx="825556" cy="190682"/>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6CB37FDD-1D74-4A2E-91FA-58180CB05431}"/>
              </a:ext>
            </a:extLst>
          </p:cNvPr>
          <p:cNvSpPr txBox="1"/>
          <p:nvPr/>
        </p:nvSpPr>
        <p:spPr>
          <a:xfrm>
            <a:off x="3910006" y="2981955"/>
            <a:ext cx="2686493" cy="646331"/>
          </a:xfrm>
          <a:prstGeom prst="rect">
            <a:avLst/>
          </a:prstGeom>
          <a:noFill/>
        </p:spPr>
        <p:txBody>
          <a:bodyPr wrap="square" rtlCol="0">
            <a:spAutoFit/>
          </a:bodyPr>
          <a:lstStyle/>
          <a:p>
            <a:r>
              <a:rPr lang="zh-CN" altLang="en-US" b="1" dirty="0">
                <a:solidFill>
                  <a:srgbClr val="C00000"/>
                </a:solidFill>
              </a:rPr>
              <a:t>刚好只缺少了</a:t>
            </a:r>
            <a:r>
              <a:rPr lang="en-US" altLang="zh-CN" b="1" dirty="0" err="1">
                <a:solidFill>
                  <a:srgbClr val="C00000"/>
                </a:solidFill>
              </a:rPr>
              <a:t>vx</a:t>
            </a:r>
            <a:r>
              <a:rPr lang="zh-CN" altLang="en-US" b="1" dirty="0">
                <a:solidFill>
                  <a:srgbClr val="C00000"/>
                </a:solidFill>
              </a:rPr>
              <a:t>、</a:t>
            </a:r>
            <a:r>
              <a:rPr lang="en-US" altLang="zh-CN" b="1" dirty="0">
                <a:solidFill>
                  <a:srgbClr val="C00000"/>
                </a:solidFill>
              </a:rPr>
              <a:t>QQ</a:t>
            </a:r>
            <a:r>
              <a:rPr lang="zh-CN" altLang="en-US" b="1" dirty="0">
                <a:solidFill>
                  <a:srgbClr val="C00000"/>
                </a:solidFill>
              </a:rPr>
              <a:t>、</a:t>
            </a:r>
            <a:r>
              <a:rPr lang="en-US" altLang="zh-CN" b="1" dirty="0">
                <a:solidFill>
                  <a:srgbClr val="C00000"/>
                </a:solidFill>
              </a:rPr>
              <a:t>email</a:t>
            </a:r>
            <a:r>
              <a:rPr lang="zh-CN" altLang="en-US" b="1" dirty="0">
                <a:solidFill>
                  <a:srgbClr val="C00000"/>
                </a:solidFill>
              </a:rPr>
              <a:t>、</a:t>
            </a:r>
            <a:r>
              <a:rPr lang="en-US" altLang="zh-CN" b="1" dirty="0">
                <a:solidFill>
                  <a:srgbClr val="C00000"/>
                </a:solidFill>
              </a:rPr>
              <a:t>mobile</a:t>
            </a:r>
            <a:r>
              <a:rPr lang="zh-CN" altLang="en-US" b="1" dirty="0">
                <a:solidFill>
                  <a:srgbClr val="C00000"/>
                </a:solidFill>
              </a:rPr>
              <a:t>四种类别</a:t>
            </a:r>
          </a:p>
        </p:txBody>
      </p:sp>
    </p:spTree>
    <p:custDataLst>
      <p:tags r:id="rId1"/>
    </p:custDataLst>
    <p:extLst>
      <p:ext uri="{BB962C8B-B14F-4D97-AF65-F5344CB8AC3E}">
        <p14:creationId xmlns:p14="http://schemas.microsoft.com/office/powerpoint/2010/main" val="2128898898"/>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ipe(left)">
                                      <p:cBhvr>
                                        <p:cTn id="10" dur="500"/>
                                        <p:tgtEl>
                                          <p:spTgt spid="27"/>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left)">
                                      <p:cBhvr>
                                        <p:cTn id="13" dur="500"/>
                                        <p:tgtEl>
                                          <p:spTgt spid="28"/>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wipe(left)">
                                      <p:cBhvr>
                                        <p:cTn id="16" dur="500"/>
                                        <p:tgtEl>
                                          <p:spTgt spid="29"/>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500"/>
                                        <p:tgtEl>
                                          <p:spTgt spid="3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wipe(left)">
                                      <p:cBhvr>
                                        <p:cTn id="22" dur="500"/>
                                        <p:tgtEl>
                                          <p:spTgt spid="31"/>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wipe(left)">
                                      <p:cBhvr>
                                        <p:cTn id="25" dur="500"/>
                                        <p:tgtEl>
                                          <p:spTgt spid="32"/>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wipe(left)">
                                      <p:cBhvr>
                                        <p:cTn id="28" dur="500"/>
                                        <p:tgtEl>
                                          <p:spTgt spid="33"/>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wipe(left)">
                                      <p:cBhvr>
                                        <p:cTn id="31" dur="500"/>
                                        <p:tgtEl>
                                          <p:spTgt spid="34"/>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wipe(left)">
                                      <p:cBhvr>
                                        <p:cTn id="34" dur="500"/>
                                        <p:tgtEl>
                                          <p:spTgt spid="35"/>
                                        </p:tgtEl>
                                      </p:cBhvr>
                                    </p:animEffect>
                                  </p:childTnLst>
                                </p:cTn>
                              </p:par>
                            </p:childTnLst>
                          </p:cTn>
                        </p:par>
                        <p:par>
                          <p:cTn id="35" fill="hold">
                            <p:stCondLst>
                              <p:cond delay="500"/>
                            </p:stCondLst>
                            <p:childTnLst>
                              <p:par>
                                <p:cTn id="36" presetID="1" presetClass="entr" presetSubtype="0" fill="hold" grpId="0" nodeType="afterEffect">
                                  <p:stCondLst>
                                    <p:cond delay="0"/>
                                  </p:stCondLst>
                                  <p:childTnLst>
                                    <p:set>
                                      <p:cBhvr>
                                        <p:cTn id="37"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7" grpId="0" animBg="1"/>
      <p:bldP spid="28" grpId="0" animBg="1"/>
      <p:bldP spid="29" grpId="0" animBg="1"/>
      <p:bldP spid="30" grpId="0" animBg="1"/>
      <p:bldP spid="31" grpId="0" animBg="1"/>
      <p:bldP spid="32" grpId="0" animBg="1"/>
      <p:bldP spid="33" grpId="0" animBg="1"/>
      <p:bldP spid="34" grpId="0" animBg="1"/>
      <p:bldP spid="35" grpId="0" animBg="1"/>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 name="图片 89">
            <a:extLst>
              <a:ext uri="{FF2B5EF4-FFF2-40B4-BE49-F238E27FC236}">
                <a16:creationId xmlns:a16="http://schemas.microsoft.com/office/drawing/2014/main" id="{E8FB6D94-791E-4481-A6EE-4E58583EAFC6}"/>
              </a:ext>
            </a:extLst>
          </p:cNvPr>
          <p:cNvPicPr/>
          <p:nvPr/>
        </p:nvPicPr>
        <p:blipFill rotWithShape="1">
          <a:blip r:embed="rId4"/>
          <a:srcRect t="1" b="78836"/>
          <a:stretch/>
        </p:blipFill>
        <p:spPr>
          <a:xfrm>
            <a:off x="2922595" y="3080550"/>
            <a:ext cx="3590084" cy="83764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59" name="直接连接符 58">
            <a:extLst>
              <a:ext uri="{FF2B5EF4-FFF2-40B4-BE49-F238E27FC236}">
                <a16:creationId xmlns:a16="http://schemas.microsoft.com/office/drawing/2014/main" id="{F2272E89-405D-4EE1-8257-7DDE65BD9AD7}"/>
              </a:ext>
            </a:extLst>
          </p:cNvPr>
          <p:cNvCxnSpPr>
            <a:cxnSpLocks/>
          </p:cNvCxnSpPr>
          <p:nvPr/>
        </p:nvCxnSpPr>
        <p:spPr>
          <a:xfrm>
            <a:off x="833899" y="749413"/>
            <a:ext cx="5691630" cy="0"/>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7957493" y="6072817"/>
            <a:ext cx="704039" cy="300082"/>
          </a:xfrm>
          <a:prstGeom prst="rect">
            <a:avLst/>
          </a:prstGeom>
          <a:noFill/>
        </p:spPr>
        <p:txBody>
          <a:bodyPr wrap="none" rtlCol="0">
            <a:spAutoFit/>
          </a:bodyPr>
          <a:lstStyle/>
          <a:p>
            <a:r>
              <a:rPr lang="zh-CN" altLang="en-US" sz="1350" dirty="0"/>
              <a:t>延时符</a:t>
            </a:r>
          </a:p>
        </p:txBody>
      </p:sp>
      <p:cxnSp>
        <p:nvCxnSpPr>
          <p:cNvPr id="44" name="直接连接符 43">
            <a:extLst>
              <a:ext uri="{FF2B5EF4-FFF2-40B4-BE49-F238E27FC236}">
                <a16:creationId xmlns:a16="http://schemas.microsoft.com/office/drawing/2014/main" id="{25693AC5-1CA8-4E71-A2AE-20EBF8E2B883}"/>
              </a:ext>
            </a:extLst>
          </p:cNvPr>
          <p:cNvCxnSpPr/>
          <p:nvPr/>
        </p:nvCxnSpPr>
        <p:spPr>
          <a:xfrm>
            <a:off x="427144" y="471373"/>
            <a:ext cx="6085115"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45" name="TextBox 25">
            <a:extLst>
              <a:ext uri="{FF2B5EF4-FFF2-40B4-BE49-F238E27FC236}">
                <a16:creationId xmlns:a16="http://schemas.microsoft.com/office/drawing/2014/main" id="{7E5BF6D8-5A41-4753-B76B-45BE8BCE4DE7}"/>
              </a:ext>
            </a:extLst>
          </p:cNvPr>
          <p:cNvSpPr txBox="1"/>
          <p:nvPr/>
        </p:nvSpPr>
        <p:spPr>
          <a:xfrm>
            <a:off x="833899" y="59438"/>
            <a:ext cx="1675459"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优化与改进</a:t>
            </a:r>
          </a:p>
        </p:txBody>
      </p:sp>
      <p:sp>
        <p:nvSpPr>
          <p:cNvPr id="46" name="TextBox 26">
            <a:extLst>
              <a:ext uri="{FF2B5EF4-FFF2-40B4-BE49-F238E27FC236}">
                <a16:creationId xmlns:a16="http://schemas.microsoft.com/office/drawing/2014/main" id="{8657F9F7-CA40-43B9-BA10-EFD7EEA7F1FE}"/>
              </a:ext>
            </a:extLst>
          </p:cNvPr>
          <p:cNvSpPr txBox="1"/>
          <p:nvPr/>
        </p:nvSpPr>
        <p:spPr>
          <a:xfrm>
            <a:off x="2509358" y="172338"/>
            <a:ext cx="1544012" cy="276999"/>
          </a:xfrm>
          <a:prstGeom prst="rect">
            <a:avLst/>
          </a:prstGeom>
          <a:noFill/>
        </p:spPr>
        <p:txBody>
          <a:bodyPr wrap="none" rtlCol="0">
            <a:spAutoFit/>
          </a:bodyPr>
          <a:lstStyle/>
          <a:p>
            <a:r>
              <a:rPr lang="en-US" altLang="zh-CN" sz="12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OPTIMIZATION</a:t>
            </a:r>
            <a:endParaRPr lang="zh-CN" altLang="en-US" sz="12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47" name="直接连接符 46">
            <a:extLst>
              <a:ext uri="{FF2B5EF4-FFF2-40B4-BE49-F238E27FC236}">
                <a16:creationId xmlns:a16="http://schemas.microsoft.com/office/drawing/2014/main" id="{9DE741C4-1183-4A86-BE6F-CA78D64AB497}"/>
              </a:ext>
            </a:extLst>
          </p:cNvPr>
          <p:cNvCxnSpPr/>
          <p:nvPr/>
        </p:nvCxnSpPr>
        <p:spPr>
          <a:xfrm>
            <a:off x="2485152" y="205910"/>
            <a:ext cx="0" cy="15644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0" name="组合 49">
            <a:extLst>
              <a:ext uri="{FF2B5EF4-FFF2-40B4-BE49-F238E27FC236}">
                <a16:creationId xmlns:a16="http://schemas.microsoft.com/office/drawing/2014/main" id="{448CDBFE-C225-443B-81C3-DD030A41A53D}"/>
              </a:ext>
            </a:extLst>
          </p:cNvPr>
          <p:cNvGrpSpPr/>
          <p:nvPr/>
        </p:nvGrpSpPr>
        <p:grpSpPr>
          <a:xfrm>
            <a:off x="142224" y="150301"/>
            <a:ext cx="596380" cy="595969"/>
            <a:chOff x="2683251" y="1980687"/>
            <a:chExt cx="1301106" cy="1301106"/>
          </a:xfrm>
          <a:effectLst>
            <a:outerShdw blurRad="254000" dist="254000" dir="8100000" algn="tr" rotWithShape="0">
              <a:prstClr val="black">
                <a:alpha val="50000"/>
              </a:prstClr>
            </a:outerShdw>
          </a:effectLst>
        </p:grpSpPr>
        <p:sp>
          <p:nvSpPr>
            <p:cNvPr id="52" name="椭圆 51">
              <a:extLst>
                <a:ext uri="{FF2B5EF4-FFF2-40B4-BE49-F238E27FC236}">
                  <a16:creationId xmlns:a16="http://schemas.microsoft.com/office/drawing/2014/main" id="{0F204ACE-C46F-43C2-9723-A86BADC96528}"/>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3" name="TextBox 55">
              <a:extLst>
                <a:ext uri="{FF2B5EF4-FFF2-40B4-BE49-F238E27FC236}">
                  <a16:creationId xmlns:a16="http://schemas.microsoft.com/office/drawing/2014/main" id="{CC33A0E1-AB74-41BD-AEE1-FFDCC2BF66AF}"/>
                </a:ext>
              </a:extLst>
            </p:cNvPr>
            <p:cNvSpPr txBox="1"/>
            <p:nvPr/>
          </p:nvSpPr>
          <p:spPr>
            <a:xfrm>
              <a:off x="2955770" y="2102091"/>
              <a:ext cx="698166" cy="1108685"/>
            </a:xfrm>
            <a:prstGeom prst="rect">
              <a:avLst/>
            </a:prstGeom>
            <a:noFill/>
          </p:spPr>
          <p:txBody>
            <a:bodyPr wrap="square" rtlCol="0">
              <a:spAutoFit/>
            </a:bodyPr>
            <a:lstStyle/>
            <a:p>
              <a:r>
                <a:rPr lang="en-US" altLang="zh-CN" sz="2700" dirty="0">
                  <a:solidFill>
                    <a:schemeClr val="bg1"/>
                  </a:solidFill>
                  <a:latin typeface="华文琥珀" panose="02010800040101010101" pitchFamily="2" charset="-122"/>
                  <a:ea typeface="华文琥珀" panose="02010800040101010101" pitchFamily="2" charset="-122"/>
                </a:rPr>
                <a:t>4</a:t>
              </a:r>
              <a:endParaRPr lang="zh-CN" altLang="en-US" sz="2700" dirty="0">
                <a:solidFill>
                  <a:schemeClr val="bg1"/>
                </a:solidFill>
                <a:latin typeface="华文琥珀" panose="02010800040101010101" pitchFamily="2" charset="-122"/>
                <a:ea typeface="华文琥珀" panose="02010800040101010101" pitchFamily="2" charset="-122"/>
              </a:endParaRPr>
            </a:p>
          </p:txBody>
        </p:sp>
      </p:grpSp>
      <p:grpSp>
        <p:nvGrpSpPr>
          <p:cNvPr id="55" name="组合 54">
            <a:extLst>
              <a:ext uri="{FF2B5EF4-FFF2-40B4-BE49-F238E27FC236}">
                <a16:creationId xmlns:a16="http://schemas.microsoft.com/office/drawing/2014/main" id="{E944B1D4-A18E-4487-8EE8-897FAE57282D}"/>
              </a:ext>
            </a:extLst>
          </p:cNvPr>
          <p:cNvGrpSpPr/>
          <p:nvPr/>
        </p:nvGrpSpPr>
        <p:grpSpPr>
          <a:xfrm>
            <a:off x="536016" y="447270"/>
            <a:ext cx="401018" cy="523220"/>
            <a:chOff x="2658342" y="1583046"/>
            <a:chExt cx="1326016" cy="1867579"/>
          </a:xfrm>
          <a:effectLst>
            <a:outerShdw blurRad="254000" dist="254000" dir="8100000" algn="tr" rotWithShape="0">
              <a:prstClr val="black">
                <a:alpha val="50000"/>
              </a:prstClr>
            </a:outerShdw>
          </a:effectLst>
        </p:grpSpPr>
        <p:sp>
          <p:nvSpPr>
            <p:cNvPr id="56" name="椭圆 55">
              <a:extLst>
                <a:ext uri="{FF2B5EF4-FFF2-40B4-BE49-F238E27FC236}">
                  <a16:creationId xmlns:a16="http://schemas.microsoft.com/office/drawing/2014/main" id="{7D616F66-7412-4B0A-B83B-80556A940B0B}"/>
                </a:ext>
              </a:extLst>
            </p:cNvPr>
            <p:cNvSpPr/>
            <p:nvPr/>
          </p:nvSpPr>
          <p:spPr>
            <a:xfrm>
              <a:off x="2683252" y="1980687"/>
              <a:ext cx="1301106" cy="130110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8" name="TextBox 55">
              <a:extLst>
                <a:ext uri="{FF2B5EF4-FFF2-40B4-BE49-F238E27FC236}">
                  <a16:creationId xmlns:a16="http://schemas.microsoft.com/office/drawing/2014/main" id="{E96C40C7-AB09-4019-A991-5E3DE7CCDBC6}"/>
                </a:ext>
              </a:extLst>
            </p:cNvPr>
            <p:cNvSpPr txBox="1"/>
            <p:nvPr/>
          </p:nvSpPr>
          <p:spPr>
            <a:xfrm>
              <a:off x="2658342" y="1583046"/>
              <a:ext cx="698167" cy="1867579"/>
            </a:xfrm>
            <a:prstGeom prst="rect">
              <a:avLst/>
            </a:prstGeom>
            <a:noFill/>
          </p:spPr>
          <p:txBody>
            <a:bodyPr wrap="square" rtlCol="0">
              <a:spAutoFit/>
            </a:bodyPr>
            <a:lstStyle/>
            <a:p>
              <a:r>
                <a:rPr lang="en-US" altLang="zh-CN" sz="2800" dirty="0">
                  <a:latin typeface="华文琥珀" panose="02010800040101010101" pitchFamily="2" charset="-122"/>
                  <a:ea typeface="华文琥珀" panose="02010800040101010101" pitchFamily="2" charset="-122"/>
                </a:rPr>
                <a:t>c</a:t>
              </a:r>
            </a:p>
          </p:txBody>
        </p:sp>
      </p:grpSp>
      <p:sp>
        <p:nvSpPr>
          <p:cNvPr id="62" name="TextBox 25">
            <a:extLst>
              <a:ext uri="{FF2B5EF4-FFF2-40B4-BE49-F238E27FC236}">
                <a16:creationId xmlns:a16="http://schemas.microsoft.com/office/drawing/2014/main" id="{54A32711-099E-43ED-B86F-58F472C1FD15}"/>
              </a:ext>
            </a:extLst>
          </p:cNvPr>
          <p:cNvSpPr txBox="1"/>
          <p:nvPr/>
        </p:nvSpPr>
        <p:spPr>
          <a:xfrm>
            <a:off x="1019662" y="530930"/>
            <a:ext cx="1973617" cy="415498"/>
          </a:xfrm>
          <a:prstGeom prst="rect">
            <a:avLst/>
          </a:prstGeom>
          <a:noFill/>
        </p:spPr>
        <p:txBody>
          <a:bodyPr wrap="none" rtlCol="0">
            <a:spAutoFit/>
          </a:bodyPr>
          <a:lstStyle/>
          <a:p>
            <a:r>
              <a:rPr lang="zh-CN" altLang="en-US" sz="2100" spc="225" dirty="0">
                <a:latin typeface="华文琥珀" panose="02010800040101010101" pitchFamily="2" charset="-122"/>
                <a:ea typeface="华文琥珀" panose="02010800040101010101" pitchFamily="2" charset="-122"/>
              </a:rPr>
              <a:t>融合词汇信息</a:t>
            </a:r>
          </a:p>
        </p:txBody>
      </p:sp>
      <p:cxnSp>
        <p:nvCxnSpPr>
          <p:cNvPr id="36" name="直接箭头连接符 35">
            <a:extLst>
              <a:ext uri="{FF2B5EF4-FFF2-40B4-BE49-F238E27FC236}">
                <a16:creationId xmlns:a16="http://schemas.microsoft.com/office/drawing/2014/main" id="{ECBA5395-021D-4388-B3C0-43796F0AD8AA}"/>
              </a:ext>
            </a:extLst>
          </p:cNvPr>
          <p:cNvCxnSpPr>
            <a:cxnSpLocks/>
            <a:stCxn id="39" idx="0"/>
            <a:endCxn id="66" idx="0"/>
          </p:cNvCxnSpPr>
          <p:nvPr/>
        </p:nvCxnSpPr>
        <p:spPr>
          <a:xfrm>
            <a:off x="1680802" y="1780177"/>
            <a:ext cx="17492" cy="88848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id="{26A5222B-4A43-4A4E-953F-2C61A8F60758}"/>
              </a:ext>
            </a:extLst>
          </p:cNvPr>
          <p:cNvGrpSpPr/>
          <p:nvPr/>
        </p:nvGrpSpPr>
        <p:grpSpPr>
          <a:xfrm>
            <a:off x="1170617" y="1770432"/>
            <a:ext cx="1020370" cy="446490"/>
            <a:chOff x="304800" y="673100"/>
            <a:chExt cx="4000500" cy="4000500"/>
          </a:xfrm>
          <a:effectLst>
            <a:outerShdw blurRad="444500" dist="254000" dir="8100000" algn="tr" rotWithShape="0">
              <a:prstClr val="black">
                <a:alpha val="50000"/>
              </a:prstClr>
            </a:outerShdw>
          </a:effectLst>
        </p:grpSpPr>
        <p:sp>
          <p:nvSpPr>
            <p:cNvPr id="38" name="同心圆 45">
              <a:extLst>
                <a:ext uri="{FF2B5EF4-FFF2-40B4-BE49-F238E27FC236}">
                  <a16:creationId xmlns:a16="http://schemas.microsoft.com/office/drawing/2014/main" id="{4B1AC05E-6849-4E13-BBB4-7CC7D95CD077}"/>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9" name="椭圆 38">
              <a:extLst>
                <a:ext uri="{FF2B5EF4-FFF2-40B4-BE49-F238E27FC236}">
                  <a16:creationId xmlns:a16="http://schemas.microsoft.com/office/drawing/2014/main" id="{A98C8EB7-7DF4-456A-84DD-24B4318C81EF}"/>
                </a:ext>
              </a:extLst>
            </p:cNvPr>
            <p:cNvSpPr/>
            <p:nvPr/>
          </p:nvSpPr>
          <p:spPr>
            <a:xfrm>
              <a:off x="392112" y="760412"/>
              <a:ext cx="3825874" cy="3825876"/>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00" dirty="0">
                  <a:solidFill>
                    <a:schemeClr val="tx1"/>
                  </a:solidFill>
                  <a:latin typeface="Segoe UI Black" panose="020B0A02040204020203" pitchFamily="34" charset="0"/>
                  <a:ea typeface="Segoe UI Black" panose="020B0A02040204020203" pitchFamily="34" charset="0"/>
                </a:rPr>
                <a:t>BERT</a:t>
              </a:r>
              <a:endParaRPr lang="zh-CN" altLang="en-US" sz="2100" dirty="0">
                <a:solidFill>
                  <a:schemeClr val="tx1"/>
                </a:solidFill>
                <a:latin typeface="Segoe UI Black" panose="020B0A02040204020203" pitchFamily="34" charset="0"/>
              </a:endParaRPr>
            </a:p>
          </p:txBody>
        </p:sp>
      </p:grpSp>
      <p:grpSp>
        <p:nvGrpSpPr>
          <p:cNvPr id="40" name="组合 39">
            <a:extLst>
              <a:ext uri="{FF2B5EF4-FFF2-40B4-BE49-F238E27FC236}">
                <a16:creationId xmlns:a16="http://schemas.microsoft.com/office/drawing/2014/main" id="{7F857F59-B35E-445D-9E83-077D59479EE2}"/>
              </a:ext>
            </a:extLst>
          </p:cNvPr>
          <p:cNvGrpSpPr/>
          <p:nvPr/>
        </p:nvGrpSpPr>
        <p:grpSpPr>
          <a:xfrm>
            <a:off x="459739" y="4599969"/>
            <a:ext cx="1252693" cy="427662"/>
            <a:chOff x="4210395" y="525954"/>
            <a:chExt cx="4589354"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58E74494-0803-4E63-901D-503219365B99}"/>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42" name="TextBox 55">
              <a:extLst>
                <a:ext uri="{FF2B5EF4-FFF2-40B4-BE49-F238E27FC236}">
                  <a16:creationId xmlns:a16="http://schemas.microsoft.com/office/drawing/2014/main" id="{662ADAEF-F64C-4A05-8942-F05EA4231F0C}"/>
                </a:ext>
              </a:extLst>
            </p:cNvPr>
            <p:cNvSpPr txBox="1"/>
            <p:nvPr/>
          </p:nvSpPr>
          <p:spPr>
            <a:xfrm>
              <a:off x="4493136" y="651096"/>
              <a:ext cx="4294391" cy="983187"/>
            </a:xfrm>
            <a:prstGeom prst="rect">
              <a:avLst/>
            </a:prstGeom>
            <a:noFill/>
          </p:spPr>
          <p:txBody>
            <a:bodyPr wrap="square" rtlCol="0">
              <a:spAutoFit/>
            </a:bodyPr>
            <a:lstStyle/>
            <a:p>
              <a:r>
                <a:rPr lang="zh-CN" altLang="en-US" sz="1500" dirty="0">
                  <a:solidFill>
                    <a:schemeClr val="bg1"/>
                  </a:solidFill>
                  <a:latin typeface="黑体" panose="02010609060101010101" pitchFamily="49" charset="-122"/>
                  <a:ea typeface="黑体" panose="02010609060101010101" pitchFamily="49" charset="-122"/>
                </a:rPr>
                <a:t>预测的标签</a:t>
              </a:r>
            </a:p>
          </p:txBody>
        </p:sp>
      </p:grpSp>
      <p:cxnSp>
        <p:nvCxnSpPr>
          <p:cNvPr id="43" name="直接箭头连接符 42">
            <a:extLst>
              <a:ext uri="{FF2B5EF4-FFF2-40B4-BE49-F238E27FC236}">
                <a16:creationId xmlns:a16="http://schemas.microsoft.com/office/drawing/2014/main" id="{96B6E7B8-D04C-4678-9DB2-54C8CFD02185}"/>
              </a:ext>
            </a:extLst>
          </p:cNvPr>
          <p:cNvCxnSpPr>
            <a:cxnSpLocks/>
            <a:stCxn id="63" idx="0"/>
          </p:cNvCxnSpPr>
          <p:nvPr/>
        </p:nvCxnSpPr>
        <p:spPr>
          <a:xfrm flipH="1">
            <a:off x="1300926" y="3657855"/>
            <a:ext cx="411506" cy="93236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8" name="直接箭头连接符 47">
            <a:extLst>
              <a:ext uri="{FF2B5EF4-FFF2-40B4-BE49-F238E27FC236}">
                <a16:creationId xmlns:a16="http://schemas.microsoft.com/office/drawing/2014/main" id="{870F19F1-860D-45F5-8407-4DB8496A75B9}"/>
              </a:ext>
            </a:extLst>
          </p:cNvPr>
          <p:cNvCxnSpPr>
            <a:cxnSpLocks/>
            <a:stCxn id="57" idx="0"/>
            <a:endCxn id="39" idx="0"/>
          </p:cNvCxnSpPr>
          <p:nvPr/>
        </p:nvCxnSpPr>
        <p:spPr>
          <a:xfrm>
            <a:off x="1176134" y="1088183"/>
            <a:ext cx="504668" cy="691994"/>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9" name="直接箭头连接符 48">
            <a:extLst>
              <a:ext uri="{FF2B5EF4-FFF2-40B4-BE49-F238E27FC236}">
                <a16:creationId xmlns:a16="http://schemas.microsoft.com/office/drawing/2014/main" id="{B159B550-77A5-4E9F-8315-A71982FA0320}"/>
              </a:ext>
            </a:extLst>
          </p:cNvPr>
          <p:cNvCxnSpPr>
            <a:cxnSpLocks/>
            <a:stCxn id="66" idx="0"/>
            <a:endCxn id="63" idx="0"/>
          </p:cNvCxnSpPr>
          <p:nvPr/>
        </p:nvCxnSpPr>
        <p:spPr>
          <a:xfrm>
            <a:off x="1698294" y="2668666"/>
            <a:ext cx="14138" cy="98918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51" name="组合 50">
            <a:extLst>
              <a:ext uri="{FF2B5EF4-FFF2-40B4-BE49-F238E27FC236}">
                <a16:creationId xmlns:a16="http://schemas.microsoft.com/office/drawing/2014/main" id="{766E21B7-8AD6-43A4-A32D-E9686B35FB85}"/>
              </a:ext>
            </a:extLst>
          </p:cNvPr>
          <p:cNvGrpSpPr/>
          <p:nvPr/>
        </p:nvGrpSpPr>
        <p:grpSpPr>
          <a:xfrm>
            <a:off x="202189" y="1043239"/>
            <a:ext cx="1870465" cy="598942"/>
            <a:chOff x="4210395" y="525954"/>
            <a:chExt cx="4589354" cy="1745367"/>
          </a:xfrm>
          <a:effectLst>
            <a:outerShdw blurRad="254000" dist="254000" dir="8100000" algn="tr" rotWithShape="0">
              <a:prstClr val="black">
                <a:alpha val="50000"/>
              </a:prstClr>
            </a:outerShdw>
          </a:effectLst>
        </p:grpSpPr>
        <p:sp>
          <p:nvSpPr>
            <p:cNvPr id="54" name="椭圆 53">
              <a:extLst>
                <a:ext uri="{FF2B5EF4-FFF2-40B4-BE49-F238E27FC236}">
                  <a16:creationId xmlns:a16="http://schemas.microsoft.com/office/drawing/2014/main" id="{63D0E567-58F1-4537-AD96-00217275F5C4}"/>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57" name="TextBox 55">
              <a:extLst>
                <a:ext uri="{FF2B5EF4-FFF2-40B4-BE49-F238E27FC236}">
                  <a16:creationId xmlns:a16="http://schemas.microsoft.com/office/drawing/2014/main" id="{524AB4B9-F4CD-4940-8FF6-141143EF6232}"/>
                </a:ext>
              </a:extLst>
            </p:cNvPr>
            <p:cNvSpPr txBox="1"/>
            <p:nvPr/>
          </p:nvSpPr>
          <p:spPr>
            <a:xfrm>
              <a:off x="4505358" y="656925"/>
              <a:ext cx="4189397" cy="1614396"/>
            </a:xfrm>
            <a:prstGeom prst="rect">
              <a:avLst/>
            </a:prstGeom>
            <a:noFill/>
          </p:spPr>
          <p:txBody>
            <a:bodyPr wrap="square" rtlCol="0">
              <a:spAutoFit/>
            </a:bodyPr>
            <a:lstStyle/>
            <a:p>
              <a:r>
                <a:rPr lang="zh-CN" altLang="en-US" sz="1500" dirty="0">
                  <a:solidFill>
                    <a:schemeClr val="bg1"/>
                  </a:solidFill>
                  <a:latin typeface="黑体" panose="02010609060101010101" pitchFamily="49" charset="-122"/>
                  <a:ea typeface="黑体" panose="02010609060101010101" pitchFamily="49" charset="-122"/>
                </a:rPr>
                <a:t>预处理后的数据</a:t>
              </a:r>
            </a:p>
          </p:txBody>
        </p:sp>
      </p:grpSp>
      <p:grpSp>
        <p:nvGrpSpPr>
          <p:cNvPr id="60" name="组合 59">
            <a:extLst>
              <a:ext uri="{FF2B5EF4-FFF2-40B4-BE49-F238E27FC236}">
                <a16:creationId xmlns:a16="http://schemas.microsoft.com/office/drawing/2014/main" id="{F8EE2EA3-0162-49B3-A821-A2A70293826A}"/>
              </a:ext>
            </a:extLst>
          </p:cNvPr>
          <p:cNvGrpSpPr/>
          <p:nvPr/>
        </p:nvGrpSpPr>
        <p:grpSpPr>
          <a:xfrm>
            <a:off x="1202247" y="3648110"/>
            <a:ext cx="1020370" cy="446490"/>
            <a:chOff x="304800" y="673100"/>
            <a:chExt cx="4000500" cy="4000500"/>
          </a:xfrm>
          <a:effectLst>
            <a:outerShdw blurRad="444500" dist="254000" dir="8100000" algn="tr" rotWithShape="0">
              <a:prstClr val="black">
                <a:alpha val="50000"/>
              </a:prstClr>
            </a:outerShdw>
          </a:effectLst>
        </p:grpSpPr>
        <p:sp>
          <p:nvSpPr>
            <p:cNvPr id="61" name="同心圆 45">
              <a:extLst>
                <a:ext uri="{FF2B5EF4-FFF2-40B4-BE49-F238E27FC236}">
                  <a16:creationId xmlns:a16="http://schemas.microsoft.com/office/drawing/2014/main" id="{956402F4-D49B-4758-867C-80722BB7C60D}"/>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63" name="椭圆 38">
              <a:extLst>
                <a:ext uri="{FF2B5EF4-FFF2-40B4-BE49-F238E27FC236}">
                  <a16:creationId xmlns:a16="http://schemas.microsoft.com/office/drawing/2014/main" id="{98D37812-78AD-4360-8ED8-882F479F1513}"/>
                </a:ext>
              </a:extLst>
            </p:cNvPr>
            <p:cNvSpPr/>
            <p:nvPr/>
          </p:nvSpPr>
          <p:spPr>
            <a:xfrm>
              <a:off x="392112" y="760412"/>
              <a:ext cx="3825874" cy="3825874"/>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00" dirty="0">
                  <a:solidFill>
                    <a:schemeClr val="tx1"/>
                  </a:solidFill>
                  <a:latin typeface="Segoe UI Black" panose="020B0A02040204020203" pitchFamily="34" charset="0"/>
                  <a:ea typeface="Segoe UI Black" panose="020B0A02040204020203" pitchFamily="34" charset="0"/>
                </a:rPr>
                <a:t>CRF</a:t>
              </a:r>
              <a:endParaRPr lang="zh-CN" altLang="en-US" sz="2100" dirty="0">
                <a:solidFill>
                  <a:schemeClr val="tx1"/>
                </a:solidFill>
                <a:latin typeface="Segoe UI Black" panose="020B0A02040204020203" pitchFamily="34" charset="0"/>
              </a:endParaRPr>
            </a:p>
          </p:txBody>
        </p:sp>
      </p:grpSp>
      <p:grpSp>
        <p:nvGrpSpPr>
          <p:cNvPr id="64" name="组合 63">
            <a:extLst>
              <a:ext uri="{FF2B5EF4-FFF2-40B4-BE49-F238E27FC236}">
                <a16:creationId xmlns:a16="http://schemas.microsoft.com/office/drawing/2014/main" id="{FEA7E632-C2EB-4BBC-AEAF-CA37878BC29F}"/>
              </a:ext>
            </a:extLst>
          </p:cNvPr>
          <p:cNvGrpSpPr/>
          <p:nvPr/>
        </p:nvGrpSpPr>
        <p:grpSpPr>
          <a:xfrm>
            <a:off x="1019662" y="2668666"/>
            <a:ext cx="1357265" cy="488174"/>
            <a:chOff x="4210395" y="525954"/>
            <a:chExt cx="4589354" cy="1301106"/>
          </a:xfrm>
          <a:effectLst>
            <a:outerShdw blurRad="254000" dist="254000" dir="8100000" algn="tr" rotWithShape="0">
              <a:prstClr val="black">
                <a:alpha val="50000"/>
              </a:prstClr>
            </a:outerShdw>
          </a:effectLst>
        </p:grpSpPr>
        <p:sp>
          <p:nvSpPr>
            <p:cNvPr id="65" name="椭圆 57">
              <a:extLst>
                <a:ext uri="{FF2B5EF4-FFF2-40B4-BE49-F238E27FC236}">
                  <a16:creationId xmlns:a16="http://schemas.microsoft.com/office/drawing/2014/main" id="{F32FDB74-FAA8-4EE0-9D30-6E6BD477525D}"/>
                </a:ext>
              </a:extLst>
            </p:cNvPr>
            <p:cNvSpPr/>
            <p:nvPr/>
          </p:nvSpPr>
          <p:spPr>
            <a:xfrm>
              <a:off x="4210395" y="525954"/>
              <a:ext cx="4589354" cy="1301106"/>
            </a:xfrm>
            <a:prstGeom prst="round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66" name="TextBox 55">
              <a:extLst>
                <a:ext uri="{FF2B5EF4-FFF2-40B4-BE49-F238E27FC236}">
                  <a16:creationId xmlns:a16="http://schemas.microsoft.com/office/drawing/2014/main" id="{CA34706A-FAC2-4B11-B88B-1B09517A15B1}"/>
                </a:ext>
              </a:extLst>
            </p:cNvPr>
            <p:cNvSpPr txBox="1"/>
            <p:nvPr/>
          </p:nvSpPr>
          <p:spPr>
            <a:xfrm>
              <a:off x="4357871" y="525954"/>
              <a:ext cx="4294394" cy="1225216"/>
            </a:xfrm>
            <a:prstGeom prst="roundRect">
              <a:avLst/>
            </a:prstGeom>
            <a:noFill/>
          </p:spPr>
          <p:txBody>
            <a:bodyPr wrap="square" rtlCol="0">
              <a:spAutoFit/>
            </a:bodyPr>
            <a:lstStyle/>
            <a:p>
              <a:pPr algn="ctr"/>
              <a:r>
                <a:rPr lang="en-US" altLang="zh-CN" sz="2100" dirty="0" err="1">
                  <a:solidFill>
                    <a:schemeClr val="bg1"/>
                  </a:solidFill>
                  <a:latin typeface="Segoe UI Black" panose="020B0A02040204020203" pitchFamily="34" charset="0"/>
                  <a:ea typeface="Segoe UI Black" panose="020B0A02040204020203" pitchFamily="34" charset="0"/>
                </a:rPr>
                <a:t>BiLSTM</a:t>
              </a:r>
              <a:endParaRPr lang="zh-CN" altLang="en-US" sz="2100" dirty="0">
                <a:solidFill>
                  <a:schemeClr val="bg1"/>
                </a:solidFill>
                <a:latin typeface="Segoe UI Black" panose="020B0A02040204020203" pitchFamily="34" charset="0"/>
                <a:ea typeface="黑体" panose="02010609060101010101" pitchFamily="49" charset="-122"/>
              </a:endParaRPr>
            </a:p>
          </p:txBody>
        </p:sp>
      </p:grpSp>
      <p:pic>
        <p:nvPicPr>
          <p:cNvPr id="88" name="图片 87">
            <a:extLst>
              <a:ext uri="{FF2B5EF4-FFF2-40B4-BE49-F238E27FC236}">
                <a16:creationId xmlns:a16="http://schemas.microsoft.com/office/drawing/2014/main" id="{EE7ED675-0E2A-4306-B5A2-DB36D43F10DD}"/>
              </a:ext>
            </a:extLst>
          </p:cNvPr>
          <p:cNvPicPr/>
          <p:nvPr/>
        </p:nvPicPr>
        <p:blipFill rotWithShape="1">
          <a:blip r:embed="rId4"/>
          <a:srcRect t="7102" b="85357"/>
          <a:stretch/>
        </p:blipFill>
        <p:spPr>
          <a:xfrm>
            <a:off x="2913235" y="1459809"/>
            <a:ext cx="3590084" cy="29843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 name="左大括号 2">
            <a:extLst>
              <a:ext uri="{FF2B5EF4-FFF2-40B4-BE49-F238E27FC236}">
                <a16:creationId xmlns:a16="http://schemas.microsoft.com/office/drawing/2014/main" id="{67E0EF7E-6FF3-479B-9764-C5B14DDAA82E}"/>
              </a:ext>
            </a:extLst>
          </p:cNvPr>
          <p:cNvSpPr/>
          <p:nvPr/>
        </p:nvSpPr>
        <p:spPr>
          <a:xfrm>
            <a:off x="2420542" y="1320801"/>
            <a:ext cx="397330" cy="3142342"/>
          </a:xfrm>
          <a:prstGeom prst="leftBrace">
            <a:avLst>
              <a:gd name="adj1" fmla="val 63127"/>
              <a:gd name="adj2" fmla="val 50000"/>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9CCD8C9A-6D92-4AC1-969E-7FE119BC025A}"/>
              </a:ext>
            </a:extLst>
          </p:cNvPr>
          <p:cNvSpPr txBox="1"/>
          <p:nvPr/>
        </p:nvSpPr>
        <p:spPr>
          <a:xfrm>
            <a:off x="5095309" y="1793678"/>
            <a:ext cx="1139607" cy="369332"/>
          </a:xfrm>
          <a:prstGeom prst="rect">
            <a:avLst/>
          </a:prstGeom>
          <a:noFill/>
        </p:spPr>
        <p:txBody>
          <a:bodyPr wrap="none" rtlCol="0">
            <a:spAutoFit/>
          </a:bodyPr>
          <a:lstStyle/>
          <a:p>
            <a:r>
              <a:rPr lang="en-US" altLang="zh-CN" dirty="0"/>
              <a:t>word-only</a:t>
            </a:r>
            <a:endParaRPr lang="zh-CN" altLang="en-US" dirty="0"/>
          </a:p>
        </p:txBody>
      </p:sp>
      <p:sp>
        <p:nvSpPr>
          <p:cNvPr id="93" name="文本框 92">
            <a:extLst>
              <a:ext uri="{FF2B5EF4-FFF2-40B4-BE49-F238E27FC236}">
                <a16:creationId xmlns:a16="http://schemas.microsoft.com/office/drawing/2014/main" id="{E689E2EB-96E8-436E-B54C-5D27CABD2A9E}"/>
              </a:ext>
            </a:extLst>
          </p:cNvPr>
          <p:cNvSpPr txBox="1"/>
          <p:nvPr/>
        </p:nvSpPr>
        <p:spPr>
          <a:xfrm>
            <a:off x="4874902" y="4024755"/>
            <a:ext cx="1804276" cy="369332"/>
          </a:xfrm>
          <a:prstGeom prst="rect">
            <a:avLst/>
          </a:prstGeom>
          <a:noFill/>
        </p:spPr>
        <p:txBody>
          <a:bodyPr wrap="none" rtlCol="0">
            <a:spAutoFit/>
          </a:bodyPr>
          <a:lstStyle/>
          <a:p>
            <a:r>
              <a:rPr lang="en-US" altLang="zh-CN" dirty="0"/>
              <a:t>word-with-lattice</a:t>
            </a:r>
            <a:endParaRPr lang="zh-CN" altLang="en-US" dirty="0"/>
          </a:p>
        </p:txBody>
      </p:sp>
      <p:cxnSp>
        <p:nvCxnSpPr>
          <p:cNvPr id="10" name="直接箭头连接符 9">
            <a:extLst>
              <a:ext uri="{FF2B5EF4-FFF2-40B4-BE49-F238E27FC236}">
                <a16:creationId xmlns:a16="http://schemas.microsoft.com/office/drawing/2014/main" id="{421DA77A-4EA0-42CC-AC73-DBE9DF0C77E5}"/>
              </a:ext>
            </a:extLst>
          </p:cNvPr>
          <p:cNvCxnSpPr>
            <a:stCxn id="88" idx="2"/>
            <a:endCxn id="90" idx="0"/>
          </p:cNvCxnSpPr>
          <p:nvPr/>
        </p:nvCxnSpPr>
        <p:spPr>
          <a:xfrm>
            <a:off x="4708277" y="1758246"/>
            <a:ext cx="9360" cy="132230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custDataLst>
      <p:tags r:id="rId1"/>
    </p:custDataLst>
    <p:extLst>
      <p:ext uri="{BB962C8B-B14F-4D97-AF65-F5344CB8AC3E}">
        <p14:creationId xmlns:p14="http://schemas.microsoft.com/office/powerpoint/2010/main" val="2410498945"/>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up)">
                                      <p:cBhvr>
                                        <p:cTn id="7" dur="500"/>
                                        <p:tgtEl>
                                          <p:spTgt spid="51"/>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48"/>
                                        </p:tgtEl>
                                        <p:attrNameLst>
                                          <p:attrName>style.visibility</p:attrName>
                                        </p:attrNameLst>
                                      </p:cBhvr>
                                      <p:to>
                                        <p:strVal val="visible"/>
                                      </p:to>
                                    </p:set>
                                    <p:animEffect transition="in" filter="wipe(up)">
                                      <p:cBhvr>
                                        <p:cTn id="11" dur="500"/>
                                        <p:tgtEl>
                                          <p:spTgt spid="48"/>
                                        </p:tgtEl>
                                      </p:cBhvr>
                                    </p:animEffect>
                                  </p:childTnLst>
                                </p:cTn>
                              </p:par>
                              <p:par>
                                <p:cTn id="12" presetID="22" presetClass="entr" presetSubtype="1" fill="hold" nodeType="with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wipe(up)">
                                      <p:cBhvr>
                                        <p:cTn id="14" dur="500"/>
                                        <p:tgtEl>
                                          <p:spTgt spid="37"/>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wipe(up)">
                                      <p:cBhvr>
                                        <p:cTn id="18" dur="500"/>
                                        <p:tgtEl>
                                          <p:spTgt spid="36"/>
                                        </p:tgtEl>
                                      </p:cBhvr>
                                    </p:animEffect>
                                  </p:childTnLst>
                                </p:cTn>
                              </p:par>
                              <p:par>
                                <p:cTn id="19" presetID="22" presetClass="entr" presetSubtype="1" fill="hold" nodeType="withEffect">
                                  <p:stCondLst>
                                    <p:cond delay="0"/>
                                  </p:stCondLst>
                                  <p:childTnLst>
                                    <p:set>
                                      <p:cBhvr>
                                        <p:cTn id="20" dur="1" fill="hold">
                                          <p:stCondLst>
                                            <p:cond delay="0"/>
                                          </p:stCondLst>
                                        </p:cTn>
                                        <p:tgtEl>
                                          <p:spTgt spid="64"/>
                                        </p:tgtEl>
                                        <p:attrNameLst>
                                          <p:attrName>style.visibility</p:attrName>
                                        </p:attrNameLst>
                                      </p:cBhvr>
                                      <p:to>
                                        <p:strVal val="visible"/>
                                      </p:to>
                                    </p:set>
                                    <p:animEffect transition="in" filter="wipe(up)">
                                      <p:cBhvr>
                                        <p:cTn id="21" dur="500"/>
                                        <p:tgtEl>
                                          <p:spTgt spid="64"/>
                                        </p:tgtEl>
                                      </p:cBhvr>
                                    </p:animEffect>
                                  </p:childTnLst>
                                </p:cTn>
                              </p:par>
                            </p:childTnLst>
                          </p:cTn>
                        </p:par>
                        <p:par>
                          <p:cTn id="22" fill="hold">
                            <p:stCondLst>
                              <p:cond delay="1500"/>
                            </p:stCondLst>
                            <p:childTnLst>
                              <p:par>
                                <p:cTn id="23" presetID="22" presetClass="entr" presetSubtype="1" fill="hold" nodeType="after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wipe(up)">
                                      <p:cBhvr>
                                        <p:cTn id="25" dur="500"/>
                                        <p:tgtEl>
                                          <p:spTgt spid="49"/>
                                        </p:tgtEl>
                                      </p:cBhvr>
                                    </p:animEffect>
                                  </p:childTnLst>
                                </p:cTn>
                              </p:par>
                              <p:par>
                                <p:cTn id="26" presetID="22" presetClass="entr" presetSubtype="1" fill="hold" nodeType="withEffect">
                                  <p:stCondLst>
                                    <p:cond delay="0"/>
                                  </p:stCondLst>
                                  <p:childTnLst>
                                    <p:set>
                                      <p:cBhvr>
                                        <p:cTn id="27" dur="1" fill="hold">
                                          <p:stCondLst>
                                            <p:cond delay="0"/>
                                          </p:stCondLst>
                                        </p:cTn>
                                        <p:tgtEl>
                                          <p:spTgt spid="60"/>
                                        </p:tgtEl>
                                        <p:attrNameLst>
                                          <p:attrName>style.visibility</p:attrName>
                                        </p:attrNameLst>
                                      </p:cBhvr>
                                      <p:to>
                                        <p:strVal val="visible"/>
                                      </p:to>
                                    </p:set>
                                    <p:animEffect transition="in" filter="wipe(up)">
                                      <p:cBhvr>
                                        <p:cTn id="28" dur="500"/>
                                        <p:tgtEl>
                                          <p:spTgt spid="60"/>
                                        </p:tgtEl>
                                      </p:cBhvr>
                                    </p:animEffect>
                                  </p:childTnLst>
                                </p:cTn>
                              </p:par>
                            </p:childTnLst>
                          </p:cTn>
                        </p:par>
                        <p:par>
                          <p:cTn id="29" fill="hold">
                            <p:stCondLst>
                              <p:cond delay="2000"/>
                            </p:stCondLst>
                            <p:childTnLst>
                              <p:par>
                                <p:cTn id="30" presetID="22" presetClass="entr" presetSubtype="1" fill="hold" nodeType="after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wipe(up)">
                                      <p:cBhvr>
                                        <p:cTn id="32" dur="500"/>
                                        <p:tgtEl>
                                          <p:spTgt spid="43"/>
                                        </p:tgtEl>
                                      </p:cBhvr>
                                    </p:animEffect>
                                  </p:childTnLst>
                                </p:cTn>
                              </p:par>
                              <p:par>
                                <p:cTn id="33" presetID="22" presetClass="entr" presetSubtype="1" fill="hold" nodeType="with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wipe(up)">
                                      <p:cBhvr>
                                        <p:cTn id="35" dur="500"/>
                                        <p:tgtEl>
                                          <p:spTgt spid="40"/>
                                        </p:tgtEl>
                                      </p:cBhvr>
                                    </p:animEffect>
                                  </p:childTnLst>
                                </p:cTn>
                              </p:par>
                            </p:childTnLst>
                          </p:cTn>
                        </p:par>
                        <p:par>
                          <p:cTn id="36" fill="hold">
                            <p:stCondLst>
                              <p:cond delay="2500"/>
                            </p:stCondLst>
                            <p:childTnLst>
                              <p:par>
                                <p:cTn id="37" presetID="22" presetClass="entr" presetSubtype="8" fill="hold" grpId="0"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wipe(left)">
                                      <p:cBhvr>
                                        <p:cTn id="39" dur="500"/>
                                        <p:tgtEl>
                                          <p:spTgt spid="3"/>
                                        </p:tgtEl>
                                      </p:cBhvr>
                                    </p:animEffect>
                                  </p:childTnLst>
                                </p:cTn>
                              </p:par>
                            </p:childTnLst>
                          </p:cTn>
                        </p:par>
                        <p:par>
                          <p:cTn id="40" fill="hold">
                            <p:stCondLst>
                              <p:cond delay="3000"/>
                            </p:stCondLst>
                            <p:childTnLst>
                              <p:par>
                                <p:cTn id="41" presetID="22" presetClass="entr" presetSubtype="1" fill="hold" nodeType="afterEffect">
                                  <p:stCondLst>
                                    <p:cond delay="0"/>
                                  </p:stCondLst>
                                  <p:childTnLst>
                                    <p:set>
                                      <p:cBhvr>
                                        <p:cTn id="42" dur="1" fill="hold">
                                          <p:stCondLst>
                                            <p:cond delay="0"/>
                                          </p:stCondLst>
                                        </p:cTn>
                                        <p:tgtEl>
                                          <p:spTgt spid="88"/>
                                        </p:tgtEl>
                                        <p:attrNameLst>
                                          <p:attrName>style.visibility</p:attrName>
                                        </p:attrNameLst>
                                      </p:cBhvr>
                                      <p:to>
                                        <p:strVal val="visible"/>
                                      </p:to>
                                    </p:set>
                                    <p:animEffect transition="in" filter="wipe(up)">
                                      <p:cBhvr>
                                        <p:cTn id="43" dur="500"/>
                                        <p:tgtEl>
                                          <p:spTgt spid="88"/>
                                        </p:tgtEl>
                                      </p:cBhvr>
                                    </p:animEffect>
                                  </p:childTnLst>
                                </p:cTn>
                              </p:par>
                            </p:childTnLst>
                          </p:cTn>
                        </p:par>
                        <p:par>
                          <p:cTn id="44" fill="hold">
                            <p:stCondLst>
                              <p:cond delay="4000"/>
                            </p:stCondLst>
                            <p:childTnLst>
                              <p:par>
                                <p:cTn id="45" presetID="22" presetClass="entr" presetSubtype="1" fill="hold" grpId="0" nodeType="after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wipe(up)">
                                      <p:cBhvr>
                                        <p:cTn id="47" dur="500"/>
                                        <p:tgtEl>
                                          <p:spTgt spid="4"/>
                                        </p:tgtEl>
                                      </p:cBhvr>
                                    </p:animEffect>
                                  </p:childTnLst>
                                </p:cTn>
                              </p:par>
                            </p:childTnLst>
                          </p:cTn>
                        </p:par>
                        <p:par>
                          <p:cTn id="48" fill="hold">
                            <p:stCondLst>
                              <p:cond delay="4500"/>
                            </p:stCondLst>
                            <p:childTnLst>
                              <p:par>
                                <p:cTn id="49" presetID="22" presetClass="entr" presetSubtype="1" fill="hold" nodeType="after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up)">
                                      <p:cBhvr>
                                        <p:cTn id="51" dur="500"/>
                                        <p:tgtEl>
                                          <p:spTgt spid="10"/>
                                        </p:tgtEl>
                                      </p:cBhvr>
                                    </p:animEffect>
                                  </p:childTnLst>
                                </p:cTn>
                              </p:par>
                            </p:childTnLst>
                          </p:cTn>
                        </p:par>
                        <p:par>
                          <p:cTn id="52" fill="hold">
                            <p:stCondLst>
                              <p:cond delay="5000"/>
                            </p:stCondLst>
                            <p:childTnLst>
                              <p:par>
                                <p:cTn id="53" presetID="22" presetClass="entr" presetSubtype="1" fill="hold" nodeType="afterEffect">
                                  <p:stCondLst>
                                    <p:cond delay="0"/>
                                  </p:stCondLst>
                                  <p:childTnLst>
                                    <p:set>
                                      <p:cBhvr>
                                        <p:cTn id="54" dur="1" fill="hold">
                                          <p:stCondLst>
                                            <p:cond delay="0"/>
                                          </p:stCondLst>
                                        </p:cTn>
                                        <p:tgtEl>
                                          <p:spTgt spid="90"/>
                                        </p:tgtEl>
                                        <p:attrNameLst>
                                          <p:attrName>style.visibility</p:attrName>
                                        </p:attrNameLst>
                                      </p:cBhvr>
                                      <p:to>
                                        <p:strVal val="visible"/>
                                      </p:to>
                                    </p:set>
                                    <p:animEffect transition="in" filter="wipe(up)">
                                      <p:cBhvr>
                                        <p:cTn id="55" dur="500"/>
                                        <p:tgtEl>
                                          <p:spTgt spid="90"/>
                                        </p:tgtEl>
                                      </p:cBhvr>
                                    </p:animEffect>
                                  </p:childTnLst>
                                </p:cTn>
                              </p:par>
                            </p:childTnLst>
                          </p:cTn>
                        </p:par>
                        <p:par>
                          <p:cTn id="56" fill="hold">
                            <p:stCondLst>
                              <p:cond delay="5500"/>
                            </p:stCondLst>
                            <p:childTnLst>
                              <p:par>
                                <p:cTn id="57" presetID="22" presetClass="entr" presetSubtype="1" fill="hold" grpId="0" nodeType="afterEffect">
                                  <p:stCondLst>
                                    <p:cond delay="0"/>
                                  </p:stCondLst>
                                  <p:childTnLst>
                                    <p:set>
                                      <p:cBhvr>
                                        <p:cTn id="58" dur="1" fill="hold">
                                          <p:stCondLst>
                                            <p:cond delay="0"/>
                                          </p:stCondLst>
                                        </p:cTn>
                                        <p:tgtEl>
                                          <p:spTgt spid="93"/>
                                        </p:tgtEl>
                                        <p:attrNameLst>
                                          <p:attrName>style.visibility</p:attrName>
                                        </p:attrNameLst>
                                      </p:cBhvr>
                                      <p:to>
                                        <p:strVal val="visible"/>
                                      </p:to>
                                    </p:set>
                                    <p:animEffect transition="in" filter="wipe(up)">
                                      <p:cBhvr>
                                        <p:cTn id="59"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93" grpId="0"/>
    </p:bldLst>
  </p:timing>
</p:sld>
</file>

<file path=ppt/tags/tag1.xml><?xml version="1.0" encoding="utf-8"?>
<p:tagLst xmlns:a="http://schemas.openxmlformats.org/drawingml/2006/main" xmlns:r="http://schemas.openxmlformats.org/officeDocument/2006/relationships" xmlns:p="http://schemas.openxmlformats.org/presentationml/2006/main">
  <p:tag name="SELECTED" val="True"/>
</p:tagLst>
</file>

<file path=ppt/tags/tag10.xml><?xml version="1.0" encoding="utf-8"?>
<p:tagLst xmlns:a="http://schemas.openxmlformats.org/drawingml/2006/main" xmlns:r="http://schemas.openxmlformats.org/officeDocument/2006/relationships" xmlns:p="http://schemas.openxmlformats.org/presentationml/2006/main">
  <p:tag name="SELECTED" val="True"/>
</p:tagLst>
</file>

<file path=ppt/tags/tag11.xml><?xml version="1.0" encoding="utf-8"?>
<p:tagLst xmlns:a="http://schemas.openxmlformats.org/drawingml/2006/main" xmlns:r="http://schemas.openxmlformats.org/officeDocument/2006/relationships" xmlns:p="http://schemas.openxmlformats.org/presentationml/2006/main">
  <p:tag name="SELECTED" val="True"/>
</p:tagLst>
</file>

<file path=ppt/tags/tag12.xml><?xml version="1.0" encoding="utf-8"?>
<p:tagLst xmlns:a="http://schemas.openxmlformats.org/drawingml/2006/main" xmlns:r="http://schemas.openxmlformats.org/officeDocument/2006/relationships" xmlns:p="http://schemas.openxmlformats.org/presentationml/2006/main">
  <p:tag name="SELECTED" val="True"/>
</p:tagLst>
</file>

<file path=ppt/tags/tag13.xml><?xml version="1.0" encoding="utf-8"?>
<p:tagLst xmlns:a="http://schemas.openxmlformats.org/drawingml/2006/main" xmlns:r="http://schemas.openxmlformats.org/officeDocument/2006/relationships" xmlns:p="http://schemas.openxmlformats.org/presentationml/2006/main">
  <p:tag name="SELECTED" val="True"/>
</p:tagLst>
</file>

<file path=ppt/tags/tag14.xml><?xml version="1.0" encoding="utf-8"?>
<p:tagLst xmlns:a="http://schemas.openxmlformats.org/drawingml/2006/main" xmlns:r="http://schemas.openxmlformats.org/officeDocument/2006/relationships" xmlns:p="http://schemas.openxmlformats.org/presentationml/2006/main">
  <p:tag name="SELECTED" val="True"/>
</p:tagLst>
</file>

<file path=ppt/tags/tag15.xml><?xml version="1.0" encoding="utf-8"?>
<p:tagLst xmlns:a="http://schemas.openxmlformats.org/drawingml/2006/main" xmlns:r="http://schemas.openxmlformats.org/officeDocument/2006/relationships" xmlns:p="http://schemas.openxmlformats.org/presentationml/2006/main">
  <p:tag name="SELECTED" val="True"/>
</p:tagLst>
</file>

<file path=ppt/tags/tag16.xml><?xml version="1.0" encoding="utf-8"?>
<p:tagLst xmlns:a="http://schemas.openxmlformats.org/drawingml/2006/main" xmlns:r="http://schemas.openxmlformats.org/officeDocument/2006/relationships" xmlns:p="http://schemas.openxmlformats.org/presentationml/2006/main">
  <p:tag name="SELECTED" val="True"/>
</p:tagLst>
</file>

<file path=ppt/tags/tag2.xml><?xml version="1.0" encoding="utf-8"?>
<p:tagLst xmlns:a="http://schemas.openxmlformats.org/drawingml/2006/main" xmlns:r="http://schemas.openxmlformats.org/officeDocument/2006/relationships" xmlns:p="http://schemas.openxmlformats.org/presentationml/2006/main">
  <p:tag name="SELECTED" val="True"/>
</p:tagLst>
</file>

<file path=ppt/tags/tag3.xml><?xml version="1.0" encoding="utf-8"?>
<p:tagLst xmlns:a="http://schemas.openxmlformats.org/drawingml/2006/main" xmlns:r="http://schemas.openxmlformats.org/officeDocument/2006/relationships" xmlns:p="http://schemas.openxmlformats.org/presentationml/2006/main">
  <p:tag name="SELECTED" val="True"/>
</p:tagLst>
</file>

<file path=ppt/tags/tag4.xml><?xml version="1.0" encoding="utf-8"?>
<p:tagLst xmlns:a="http://schemas.openxmlformats.org/drawingml/2006/main" xmlns:r="http://schemas.openxmlformats.org/officeDocument/2006/relationships" xmlns:p="http://schemas.openxmlformats.org/presentationml/2006/main">
  <p:tag name="SELECTED" val="True"/>
</p:tagLst>
</file>

<file path=ppt/tags/tag5.xml><?xml version="1.0" encoding="utf-8"?>
<p:tagLst xmlns:a="http://schemas.openxmlformats.org/drawingml/2006/main" xmlns:r="http://schemas.openxmlformats.org/officeDocument/2006/relationships" xmlns:p="http://schemas.openxmlformats.org/presentationml/2006/main">
  <p:tag name="SELECTED" val="True"/>
</p:tagLst>
</file>

<file path=ppt/tags/tag6.xml><?xml version="1.0" encoding="utf-8"?>
<p:tagLst xmlns:a="http://schemas.openxmlformats.org/drawingml/2006/main" xmlns:r="http://schemas.openxmlformats.org/officeDocument/2006/relationships" xmlns:p="http://schemas.openxmlformats.org/presentationml/2006/main">
  <p:tag name="SELECTED" val="True"/>
</p:tagLst>
</file>

<file path=ppt/tags/tag7.xml><?xml version="1.0" encoding="utf-8"?>
<p:tagLst xmlns:a="http://schemas.openxmlformats.org/drawingml/2006/main" xmlns:r="http://schemas.openxmlformats.org/officeDocument/2006/relationships" xmlns:p="http://schemas.openxmlformats.org/presentationml/2006/main">
  <p:tag name="SELECTED" val="True"/>
</p:tagLst>
</file>

<file path=ppt/tags/tag8.xml><?xml version="1.0" encoding="utf-8"?>
<p:tagLst xmlns:a="http://schemas.openxmlformats.org/drawingml/2006/main" xmlns:r="http://schemas.openxmlformats.org/officeDocument/2006/relationships" xmlns:p="http://schemas.openxmlformats.org/presentationml/2006/main">
  <p:tag name="SELECTED" val="True"/>
</p:tagLst>
</file>

<file path=ppt/tags/tag9.xml><?xml version="1.0" encoding="utf-8"?>
<p:tagLst xmlns:a="http://schemas.openxmlformats.org/drawingml/2006/main" xmlns:r="http://schemas.openxmlformats.org/officeDocument/2006/relationships" xmlns:p="http://schemas.openxmlformats.org/presentationml/2006/main">
  <p:tag name="SELECTED" val="True"/>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694</TotalTime>
  <Words>1250</Words>
  <Application>Microsoft Office PowerPoint</Application>
  <PresentationFormat>自定义</PresentationFormat>
  <Paragraphs>234</Paragraphs>
  <Slides>17</Slides>
  <Notes>17</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17</vt:i4>
      </vt:variant>
    </vt:vector>
  </HeadingPairs>
  <TitlesOfParts>
    <vt:vector size="29" baseType="lpstr">
      <vt:lpstr>Segoe UI Black</vt:lpstr>
      <vt:lpstr>幼圆</vt:lpstr>
      <vt:lpstr>等线</vt:lpstr>
      <vt:lpstr>Arial</vt:lpstr>
      <vt:lpstr>Watford DB</vt:lpstr>
      <vt:lpstr>Earth</vt:lpstr>
      <vt:lpstr>Consolas</vt:lpstr>
      <vt:lpstr>黑体</vt:lpstr>
      <vt:lpstr>Calibri</vt:lpstr>
      <vt:lpstr>楷体</vt:lpstr>
      <vt:lpstr>华文琥珀</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www.microsoft.com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1111111111</dc:title>
  <dc:creator>User</dc:creator>
  <cp:lastModifiedBy>邓 新宇</cp:lastModifiedBy>
  <cp:revision>108</cp:revision>
  <dcterms:created xsi:type="dcterms:W3CDTF">2015-01-23T04:02:45Z</dcterms:created>
  <dcterms:modified xsi:type="dcterms:W3CDTF">2020-12-22T15:38:33Z</dcterms:modified>
</cp:coreProperties>
</file>

<file path=docProps/thumbnail.jpeg>
</file>